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0" r:id="rId1"/>
  </p:sldMasterIdLst>
  <p:notesMasterIdLst>
    <p:notesMasterId r:id="rId37"/>
  </p:notesMasterIdLst>
  <p:sldIdLst>
    <p:sldId id="291" r:id="rId2"/>
    <p:sldId id="332" r:id="rId3"/>
    <p:sldId id="333" r:id="rId4"/>
    <p:sldId id="334" r:id="rId5"/>
    <p:sldId id="335" r:id="rId6"/>
    <p:sldId id="336" r:id="rId7"/>
    <p:sldId id="337" r:id="rId8"/>
    <p:sldId id="338" r:id="rId9"/>
    <p:sldId id="339" r:id="rId10"/>
    <p:sldId id="340" r:id="rId11"/>
    <p:sldId id="341" r:id="rId12"/>
    <p:sldId id="342" r:id="rId13"/>
    <p:sldId id="344" r:id="rId14"/>
    <p:sldId id="343" r:id="rId15"/>
    <p:sldId id="345" r:id="rId16"/>
    <p:sldId id="346" r:id="rId17"/>
    <p:sldId id="347" r:id="rId18"/>
    <p:sldId id="348" r:id="rId19"/>
    <p:sldId id="351" r:id="rId20"/>
    <p:sldId id="352" r:id="rId21"/>
    <p:sldId id="354" r:id="rId22"/>
    <p:sldId id="355" r:id="rId23"/>
    <p:sldId id="359" r:id="rId24"/>
    <p:sldId id="358" r:id="rId25"/>
    <p:sldId id="356" r:id="rId26"/>
    <p:sldId id="357" r:id="rId27"/>
    <p:sldId id="360" r:id="rId28"/>
    <p:sldId id="362" r:id="rId29"/>
    <p:sldId id="363" r:id="rId30"/>
    <p:sldId id="364" r:id="rId31"/>
    <p:sldId id="365" r:id="rId32"/>
    <p:sldId id="350" r:id="rId33"/>
    <p:sldId id="353" r:id="rId34"/>
    <p:sldId id="349" r:id="rId35"/>
    <p:sldId id="330" r:id="rId36"/>
  </p:sldIdLst>
  <p:sldSz cx="9144000" cy="5143500" type="screen16x9"/>
  <p:notesSz cx="6858000" cy="9144000"/>
  <p:defaultTex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slide" id="{BCFBAE69-6B61-6F48-A8CD-D12CF9FD6422}">
          <p14:sldIdLst>
            <p14:sldId id="291"/>
          </p14:sldIdLst>
        </p14:section>
        <p14:section name="NRC basics" id="{AEED7029-8271-F848-A79F-CE8E43E5472A}">
          <p14:sldIdLst>
            <p14:sldId id="332"/>
            <p14:sldId id="333"/>
            <p14:sldId id="334"/>
            <p14:sldId id="335"/>
            <p14:sldId id="336"/>
            <p14:sldId id="337"/>
            <p14:sldId id="338"/>
            <p14:sldId id="339"/>
            <p14:sldId id="340"/>
            <p14:sldId id="341"/>
            <p14:sldId id="342"/>
            <p14:sldId id="344"/>
            <p14:sldId id="343"/>
            <p14:sldId id="345"/>
            <p14:sldId id="346"/>
            <p14:sldId id="347"/>
            <p14:sldId id="348"/>
            <p14:sldId id="351"/>
            <p14:sldId id="352"/>
            <p14:sldId id="354"/>
            <p14:sldId id="355"/>
            <p14:sldId id="359"/>
            <p14:sldId id="358"/>
            <p14:sldId id="356"/>
            <p14:sldId id="357"/>
            <p14:sldId id="360"/>
            <p14:sldId id="362"/>
            <p14:sldId id="363"/>
            <p14:sldId id="364"/>
            <p14:sldId id="365"/>
            <p14:sldId id="350"/>
            <p14:sldId id="353"/>
            <p14:sldId id="349"/>
          </p14:sldIdLst>
        </p14:section>
        <p14:section name="End slide" id="{D1EBC697-6DDD-B04B-B0F2-A3D04D4BE7DE}">
          <p14:sldIdLst>
            <p14:sldId id="330"/>
          </p14:sldIdLst>
        </p14:section>
      </p14:sectionLst>
    </p:ext>
    <p:ext uri="{EFAFB233-063F-42B5-8137-9DF3F51BA10A}">
      <p15:sldGuideLst xmlns:p15="http://schemas.microsoft.com/office/powerpoint/2012/main">
        <p15:guide id="1" orient="horz" pos="10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870" autoAdjust="0"/>
  </p:normalViewPr>
  <p:slideViewPr>
    <p:cSldViewPr snapToObjects="1">
      <p:cViewPr varScale="1">
        <p:scale>
          <a:sx n="70" d="100"/>
          <a:sy n="70" d="100"/>
        </p:scale>
        <p:origin x="1180" y="48"/>
      </p:cViewPr>
      <p:guideLst>
        <p:guide orient="horz" pos="106"/>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oleObject" Target="file:///C:\Users\elifor02\Desktop\NRC%20Afghanistan%20Shelter%20Market%20Assessment\Shelter_Assessment_HH%20workfile%20v3.91.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r>
              <a:rPr lang="en-GB"/>
              <a:t>Reasons for moving to current settlement: different household categories  </a:t>
            </a:r>
          </a:p>
        </c:rich>
      </c:tx>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Analysis7!$BB$17</c:f>
              <c:strCache>
                <c:ptCount val="1"/>
                <c:pt idx="0">
                  <c:v>Host community </c:v>
                </c:pt>
              </c:strCache>
            </c:strRef>
          </c:tx>
          <c:spPr>
            <a:solidFill>
              <a:schemeClr val="accent1"/>
            </a:solidFill>
            <a:ln>
              <a:noFill/>
            </a:ln>
            <a:effectLst/>
          </c:spPr>
          <c:invertIfNegative val="0"/>
          <c:cat>
            <c:strRef>
              <c:f>Analysis7!$BC$16:$BI$16</c:f>
              <c:strCache>
                <c:ptCount val="7"/>
                <c:pt idx="0">
                  <c:v>Security</c:v>
                </c:pt>
                <c:pt idx="1">
                  <c:v>Return</c:v>
                </c:pt>
                <c:pt idx="2">
                  <c:v>Economic opportunity </c:v>
                </c:pt>
                <c:pt idx="3">
                  <c:v>Studies</c:v>
                </c:pt>
                <c:pt idx="4">
                  <c:v>Marriage</c:v>
                </c:pt>
                <c:pt idx="5">
                  <c:v>Relatives</c:v>
                </c:pt>
                <c:pt idx="6">
                  <c:v>Housing issues</c:v>
                </c:pt>
              </c:strCache>
            </c:strRef>
          </c:cat>
          <c:val>
            <c:numRef>
              <c:f>Analysis7!$BC$17:$BI$17</c:f>
              <c:numCache>
                <c:formatCode>0.0%</c:formatCode>
                <c:ptCount val="7"/>
                <c:pt idx="0">
                  <c:v>6.2015503875968991E-2</c:v>
                </c:pt>
                <c:pt idx="1">
                  <c:v>7.7519379844961239E-3</c:v>
                </c:pt>
                <c:pt idx="2">
                  <c:v>0.53488372093023251</c:v>
                </c:pt>
                <c:pt idx="3">
                  <c:v>3.6175710594315243E-2</c:v>
                </c:pt>
                <c:pt idx="4">
                  <c:v>1.0335917312661499E-2</c:v>
                </c:pt>
                <c:pt idx="5">
                  <c:v>1.2919896640826873E-2</c:v>
                </c:pt>
                <c:pt idx="6">
                  <c:v>4.909560723514212E-2</c:v>
                </c:pt>
              </c:numCache>
            </c:numRef>
          </c:val>
          <c:extLst>
            <c:ext xmlns:c16="http://schemas.microsoft.com/office/drawing/2014/chart" uri="{C3380CC4-5D6E-409C-BE32-E72D297353CC}">
              <c16:uniqueId val="{00000000-D137-454D-A2DC-6E492D399A50}"/>
            </c:ext>
          </c:extLst>
        </c:ser>
        <c:ser>
          <c:idx val="1"/>
          <c:order val="1"/>
          <c:tx>
            <c:strRef>
              <c:f>Analysis7!$BB$18</c:f>
              <c:strCache>
                <c:ptCount val="1"/>
                <c:pt idx="0">
                  <c:v>IDP</c:v>
                </c:pt>
              </c:strCache>
            </c:strRef>
          </c:tx>
          <c:spPr>
            <a:solidFill>
              <a:schemeClr val="accent2"/>
            </a:solidFill>
            <a:ln>
              <a:noFill/>
            </a:ln>
            <a:effectLst/>
          </c:spPr>
          <c:invertIfNegative val="0"/>
          <c:cat>
            <c:strRef>
              <c:f>Analysis7!$BC$16:$BI$16</c:f>
              <c:strCache>
                <c:ptCount val="7"/>
                <c:pt idx="0">
                  <c:v>Security</c:v>
                </c:pt>
                <c:pt idx="1">
                  <c:v>Return</c:v>
                </c:pt>
                <c:pt idx="2">
                  <c:v>Economic opportunity </c:v>
                </c:pt>
                <c:pt idx="3">
                  <c:v>Studies</c:v>
                </c:pt>
                <c:pt idx="4">
                  <c:v>Marriage</c:v>
                </c:pt>
                <c:pt idx="5">
                  <c:v>Relatives</c:v>
                </c:pt>
                <c:pt idx="6">
                  <c:v>Housing issues</c:v>
                </c:pt>
              </c:strCache>
            </c:strRef>
          </c:cat>
          <c:val>
            <c:numRef>
              <c:f>Analysis7!$BC$18:$BI$18</c:f>
              <c:numCache>
                <c:formatCode>0.0%</c:formatCode>
                <c:ptCount val="7"/>
                <c:pt idx="0">
                  <c:v>0.86857142857142855</c:v>
                </c:pt>
                <c:pt idx="1">
                  <c:v>1.7142857142857144E-2</c:v>
                </c:pt>
                <c:pt idx="2">
                  <c:v>0.17714285714285713</c:v>
                </c:pt>
                <c:pt idx="3">
                  <c:v>2.2857142857142857E-2</c:v>
                </c:pt>
                <c:pt idx="4">
                  <c:v>5.7142857142857143E-3</c:v>
                </c:pt>
                <c:pt idx="5">
                  <c:v>5.7142857142857143E-3</c:v>
                </c:pt>
                <c:pt idx="6">
                  <c:v>1.1428571428571429E-2</c:v>
                </c:pt>
              </c:numCache>
            </c:numRef>
          </c:val>
          <c:extLst>
            <c:ext xmlns:c16="http://schemas.microsoft.com/office/drawing/2014/chart" uri="{C3380CC4-5D6E-409C-BE32-E72D297353CC}">
              <c16:uniqueId val="{00000001-D137-454D-A2DC-6E492D399A50}"/>
            </c:ext>
          </c:extLst>
        </c:ser>
        <c:ser>
          <c:idx val="3"/>
          <c:order val="3"/>
          <c:tx>
            <c:strRef>
              <c:f>Analysis7!$BB$19</c:f>
              <c:strCache>
                <c:ptCount val="1"/>
                <c:pt idx="0">
                  <c:v>Returnee</c:v>
                </c:pt>
              </c:strCache>
            </c:strRef>
          </c:tx>
          <c:spPr>
            <a:solidFill>
              <a:schemeClr val="accent4"/>
            </a:solidFill>
            <a:ln>
              <a:noFill/>
            </a:ln>
            <a:effectLst/>
          </c:spPr>
          <c:invertIfNegative val="0"/>
          <c:cat>
            <c:strRef>
              <c:f>Analysis7!$BC$16:$BI$16</c:f>
              <c:strCache>
                <c:ptCount val="7"/>
                <c:pt idx="0">
                  <c:v>Security</c:v>
                </c:pt>
                <c:pt idx="1">
                  <c:v>Return</c:v>
                </c:pt>
                <c:pt idx="2">
                  <c:v>Economic opportunity </c:v>
                </c:pt>
                <c:pt idx="3">
                  <c:v>Studies</c:v>
                </c:pt>
                <c:pt idx="4">
                  <c:v>Marriage</c:v>
                </c:pt>
                <c:pt idx="5">
                  <c:v>Relatives</c:v>
                </c:pt>
                <c:pt idx="6">
                  <c:v>Housing issues</c:v>
                </c:pt>
              </c:strCache>
            </c:strRef>
          </c:cat>
          <c:val>
            <c:numRef>
              <c:f>Analysis7!$BC$19:$BI$19</c:f>
              <c:numCache>
                <c:formatCode>0.0%</c:formatCode>
                <c:ptCount val="7"/>
                <c:pt idx="0">
                  <c:v>3.5353535353535352E-2</c:v>
                </c:pt>
                <c:pt idx="1">
                  <c:v>0.66666666666666663</c:v>
                </c:pt>
                <c:pt idx="2">
                  <c:v>0.21717171717171718</c:v>
                </c:pt>
                <c:pt idx="3">
                  <c:v>0</c:v>
                </c:pt>
                <c:pt idx="4">
                  <c:v>5.0505050505050509E-3</c:v>
                </c:pt>
                <c:pt idx="5">
                  <c:v>1.0101010101010102E-2</c:v>
                </c:pt>
                <c:pt idx="6">
                  <c:v>8.5858585858585856E-2</c:v>
                </c:pt>
              </c:numCache>
            </c:numRef>
          </c:val>
          <c:extLst>
            <c:ext xmlns:c16="http://schemas.microsoft.com/office/drawing/2014/chart" uri="{C3380CC4-5D6E-409C-BE32-E72D297353CC}">
              <c16:uniqueId val="{00000002-D137-454D-A2DC-6E492D399A50}"/>
            </c:ext>
          </c:extLst>
        </c:ser>
        <c:dLbls>
          <c:showLegendKey val="0"/>
          <c:showVal val="0"/>
          <c:showCatName val="0"/>
          <c:showSerName val="0"/>
          <c:showPercent val="0"/>
          <c:showBubbleSize val="0"/>
        </c:dLbls>
        <c:gapWidth val="182"/>
        <c:axId val="516554832"/>
        <c:axId val="494923128"/>
        <c:extLst>
          <c:ext xmlns:c15="http://schemas.microsoft.com/office/drawing/2012/chart" uri="{02D57815-91ED-43cb-92C2-25804820EDAC}">
            <c15:filteredBarSeries>
              <c15:ser>
                <c:idx val="2"/>
                <c:order val="2"/>
                <c:tx>
                  <c:strRef>
                    <c:extLst>
                      <c:ext uri="{02D57815-91ED-43cb-92C2-25804820EDAC}">
                        <c15:formulaRef>
                          <c15:sqref>Analysis5!#REF!</c15:sqref>
                        </c15:formulaRef>
                      </c:ext>
                    </c:extLst>
                    <c:strCache>
                      <c:ptCount val="1"/>
                      <c:pt idx="0">
                        <c:v>#REF!</c:v>
                      </c:pt>
                    </c:strCache>
                  </c:strRef>
                </c:tx>
                <c:spPr>
                  <a:solidFill>
                    <a:schemeClr val="accent3"/>
                  </a:solidFill>
                  <a:ln>
                    <a:noFill/>
                  </a:ln>
                  <a:effectLst/>
                </c:spPr>
                <c:invertIfNegative val="0"/>
                <c:cat>
                  <c:strRef>
                    <c:extLst>
                      <c:ext uri="{02D57815-91ED-43cb-92C2-25804820EDAC}">
                        <c15:formulaRef>
                          <c15:sqref>Analysis7!$BC$16:$BI$16</c15:sqref>
                        </c15:formulaRef>
                      </c:ext>
                    </c:extLst>
                    <c:strCache>
                      <c:ptCount val="7"/>
                      <c:pt idx="0">
                        <c:v>Security</c:v>
                      </c:pt>
                      <c:pt idx="1">
                        <c:v>Return</c:v>
                      </c:pt>
                      <c:pt idx="2">
                        <c:v>Economic opportunity </c:v>
                      </c:pt>
                      <c:pt idx="3">
                        <c:v>Studies</c:v>
                      </c:pt>
                      <c:pt idx="4">
                        <c:v>Marriage</c:v>
                      </c:pt>
                      <c:pt idx="5">
                        <c:v>Relatives</c:v>
                      </c:pt>
                      <c:pt idx="6">
                        <c:v>Housing issues</c:v>
                      </c:pt>
                    </c:strCache>
                  </c:strRef>
                </c:cat>
                <c:val>
                  <c:numRef>
                    <c:extLst>
                      <c:ext uri="{02D57815-91ED-43cb-92C2-25804820EDAC}">
                        <c15:formulaRef>
                          <c15:sqref>Analysis5!#REF!</c15:sqref>
                        </c15:formulaRef>
                      </c:ext>
                    </c:extLst>
                    <c:numCache>
                      <c:formatCode>General</c:formatCode>
                      <c:ptCount val="1"/>
                      <c:pt idx="0">
                        <c:v>1</c:v>
                      </c:pt>
                    </c:numCache>
                  </c:numRef>
                </c:val>
                <c:extLst>
                  <c:ext xmlns:c16="http://schemas.microsoft.com/office/drawing/2014/chart" uri="{C3380CC4-5D6E-409C-BE32-E72D297353CC}">
                    <c16:uniqueId val="{00000003-D137-454D-A2DC-6E492D399A50}"/>
                  </c:ext>
                </c:extLst>
              </c15:ser>
            </c15:filteredBarSeries>
          </c:ext>
        </c:extLst>
      </c:barChart>
      <c:catAx>
        <c:axId val="5165548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494923128"/>
        <c:crosses val="autoZero"/>
        <c:auto val="1"/>
        <c:lblAlgn val="ctr"/>
        <c:lblOffset val="100"/>
        <c:noMultiLvlLbl val="0"/>
      </c:catAx>
      <c:valAx>
        <c:axId val="494923128"/>
        <c:scaling>
          <c:orientation val="minMax"/>
        </c:scaling>
        <c:delete val="0"/>
        <c:axPos val="t"/>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516554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50"/>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0.66197</cdr:x>
      <cdr:y>0.57407</cdr:y>
    </cdr:from>
    <cdr:to>
      <cdr:x>0.93159</cdr:x>
      <cdr:y>0.80556</cdr:y>
    </cdr:to>
    <cdr:sp macro="" textlink="">
      <cdr:nvSpPr>
        <cdr:cNvPr id="2" name="TextBox 1">
          <a:extLst xmlns:a="http://schemas.openxmlformats.org/drawingml/2006/main">
            <a:ext uri="{FF2B5EF4-FFF2-40B4-BE49-F238E27FC236}">
              <a16:creationId xmlns:a16="http://schemas.microsoft.com/office/drawing/2014/main" id="{6AC5BDFB-3038-4CAA-8841-224C3C22F646}"/>
            </a:ext>
          </a:extLst>
        </cdr:cNvPr>
        <cdr:cNvSpPr txBox="1"/>
      </cdr:nvSpPr>
      <cdr:spPr>
        <a:xfrm xmlns:a="http://schemas.openxmlformats.org/drawingml/2006/main">
          <a:off x="4178300" y="1574800"/>
          <a:ext cx="1701800" cy="635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DE6E79-2D96-5840-AFF1-66748718E0C2}" type="datetimeFigureOut">
              <a:rPr lang="nb-NO" smtClean="0"/>
              <a:t>08.09.2018</a:t>
            </a:fld>
            <a:endParaRPr lang="nb-NO"/>
          </a:p>
        </p:txBody>
      </p:sp>
      <p:sp>
        <p:nvSpPr>
          <p:cNvPr id="4" name="Plassholder for lysbilde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36F387-6E53-C74A-BD1D-E220B9055ED6}" type="slidenum">
              <a:rPr lang="nb-NO" smtClean="0"/>
              <a:t>‹#›</a:t>
            </a:fld>
            <a:endParaRPr lang="nb-NO"/>
          </a:p>
        </p:txBody>
      </p:sp>
    </p:spTree>
    <p:extLst>
      <p:ext uri="{BB962C8B-B14F-4D97-AF65-F5344CB8AC3E}">
        <p14:creationId xmlns:p14="http://schemas.microsoft.com/office/powerpoint/2010/main" val="334182232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1</a:t>
            </a:fld>
            <a:endParaRPr lang="nb-NO"/>
          </a:p>
        </p:txBody>
      </p:sp>
    </p:spTree>
    <p:extLst>
      <p:ext uri="{BB962C8B-B14F-4D97-AF65-F5344CB8AC3E}">
        <p14:creationId xmlns:p14="http://schemas.microsoft.com/office/powerpoint/2010/main" val="1784469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issue of quality was introduced when we talked about the technical scoring system. </a:t>
            </a:r>
          </a:p>
          <a:p>
            <a:endParaRPr lang="en-GB" dirty="0"/>
          </a:p>
          <a:p>
            <a:r>
              <a:rPr lang="en-GB" dirty="0"/>
              <a:t>The Afghanistan housing survey finds that over 70% of all housing is sub-standard. The assessment conforms with these findings while it is not representative of all housing, or even of all rental housing (since wealthier HH were explicitly excluded), over 70% of assessed HH do not meat even very minimum technical standards. </a:t>
            </a:r>
          </a:p>
          <a:p>
            <a:endParaRPr lang="en-GB" dirty="0"/>
          </a:p>
          <a:p>
            <a:r>
              <a:rPr lang="en-GB" dirty="0"/>
              <a:t>The assessment focused on difference between host populations, IDPs and returnees. As a general rule, host HH live in better housing conditions (this relates to all of the aspects of housing quality). Returnee HH are in somewhat worse conditions, and IDPs are the worst off</a:t>
            </a:r>
          </a:p>
          <a:p>
            <a:endParaRPr lang="en-GB" dirty="0"/>
          </a:p>
          <a:p>
            <a:r>
              <a:rPr lang="en-GB" dirty="0"/>
              <a:t>There are very strong differences between male and female perceptions of quality. This means that in further assessments/ monitoring, results from men and women will not be directly comparably, when it comes to quality indicators.</a:t>
            </a:r>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14</a:t>
            </a:fld>
            <a:endParaRPr lang="nb-NO"/>
          </a:p>
        </p:txBody>
      </p:sp>
    </p:spTree>
    <p:extLst>
      <p:ext uri="{BB962C8B-B14F-4D97-AF65-F5344CB8AC3E}">
        <p14:creationId xmlns:p14="http://schemas.microsoft.com/office/powerpoint/2010/main" val="127004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wanted to test some of the indicators in the assessment, for instance whether the perception of overcrowding has any relation to the objective criteria for overcrowding (defined as over 3 ppl per room). Assessment found out that the two indicators are very closely correlated, meaning that people in surveyed HH generally also perceive over 3 people per room as overcrowding. </a:t>
            </a:r>
          </a:p>
          <a:p>
            <a:endParaRPr lang="en-GB" dirty="0"/>
          </a:p>
          <a:p>
            <a:r>
              <a:rPr lang="en-GB" dirty="0"/>
              <a:t>Thus indicator “over 3 persons per room” seems to be adequately reflecting overcrowding in the local context.</a:t>
            </a:r>
          </a:p>
          <a:p>
            <a:endParaRPr lang="en-GB" dirty="0"/>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15</a:t>
            </a:fld>
            <a:endParaRPr lang="nb-NO"/>
          </a:p>
        </p:txBody>
      </p:sp>
    </p:spTree>
    <p:extLst>
      <p:ext uri="{BB962C8B-B14F-4D97-AF65-F5344CB8AC3E}">
        <p14:creationId xmlns:p14="http://schemas.microsoft.com/office/powerpoint/2010/main" val="3718575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assessment looked at security of tenure: use of written agreements, use of identity documents, etc. </a:t>
            </a:r>
          </a:p>
          <a:p>
            <a:r>
              <a:rPr lang="en-GB" dirty="0"/>
              <a:t>The most significant differences are  between markets, as it seems that there are different accepted rule on each of the market, and the level of formalization differs significantly. </a:t>
            </a:r>
          </a:p>
          <a:p>
            <a:endParaRPr lang="en-GB" dirty="0"/>
          </a:p>
          <a:p>
            <a:r>
              <a:rPr lang="en-GB" dirty="0"/>
              <a:t>It was found that use of written agreements is associated with location – even neighbouring locations can differ very significantly: </a:t>
            </a:r>
            <a:r>
              <a:rPr lang="en-GB" dirty="0" err="1"/>
              <a:t>Wahdat</a:t>
            </a:r>
            <a:r>
              <a:rPr lang="en-GB" dirty="0"/>
              <a:t> Mena – 89%, </a:t>
            </a:r>
            <a:r>
              <a:rPr lang="en-GB" dirty="0" err="1"/>
              <a:t>hahrani</a:t>
            </a:r>
            <a:r>
              <a:rPr lang="en-GB" dirty="0"/>
              <a:t> </a:t>
            </a:r>
            <a:r>
              <a:rPr lang="en-GB" dirty="0" err="1"/>
              <a:t>Marastoon</a:t>
            </a:r>
            <a:r>
              <a:rPr lang="en-GB" dirty="0"/>
              <a:t> – 5% (all are within Jalalabad district) </a:t>
            </a:r>
          </a:p>
          <a:p>
            <a:endParaRPr lang="en-GB" dirty="0"/>
          </a:p>
          <a:p>
            <a:r>
              <a:rPr lang="en-GB" dirty="0"/>
              <a:t>Written contracts are associated with rent increases. Because of that, </a:t>
            </a:r>
            <a:r>
              <a:rPr lang="en-GB" sz="1200" b="1" dirty="0"/>
              <a:t>there is a need to balance security of tenure with protection (do no harm) </a:t>
            </a:r>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16</a:t>
            </a:fld>
            <a:endParaRPr lang="nb-NO"/>
          </a:p>
        </p:txBody>
      </p:sp>
    </p:spTree>
    <p:extLst>
      <p:ext uri="{BB962C8B-B14F-4D97-AF65-F5344CB8AC3E}">
        <p14:creationId xmlns:p14="http://schemas.microsoft.com/office/powerpoint/2010/main" val="2974070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Assessment asked what documents were required to rent – as checking the documents supposedly protects the landlords. </a:t>
            </a:r>
          </a:p>
          <a:p>
            <a:endParaRPr lang="en-GB" dirty="0"/>
          </a:p>
          <a:p>
            <a:r>
              <a:rPr lang="en-GB" dirty="0"/>
              <a:t>Most commonly – </a:t>
            </a:r>
            <a:r>
              <a:rPr lang="en-GB" dirty="0" err="1"/>
              <a:t>Tazkera</a:t>
            </a:r>
            <a:r>
              <a:rPr lang="en-GB" dirty="0"/>
              <a:t> (national ID), in almost half of the cases it had to be accompanied by a letter of guarantee.</a:t>
            </a:r>
          </a:p>
          <a:p>
            <a:endParaRPr lang="en-GB" dirty="0"/>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17</a:t>
            </a:fld>
            <a:endParaRPr lang="nb-NO"/>
          </a:p>
        </p:txBody>
      </p:sp>
    </p:spTree>
    <p:extLst>
      <p:ext uri="{BB962C8B-B14F-4D97-AF65-F5344CB8AC3E}">
        <p14:creationId xmlns:p14="http://schemas.microsoft.com/office/powerpoint/2010/main" val="216858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Assessement</a:t>
            </a:r>
            <a:r>
              <a:rPr lang="en-GB" dirty="0"/>
              <a:t> applied 2 indicators for satisfaction: direct question, as well as a question about intentions to move – look for a different housing</a:t>
            </a:r>
          </a:p>
          <a:p>
            <a:endParaRPr lang="en-GB" dirty="0"/>
          </a:p>
          <a:p>
            <a:r>
              <a:rPr lang="en-GB" dirty="0"/>
              <a:t>Security of tenure has little effect on the level of satisfaction: the most important factor for both men and women was that the rent was too high. </a:t>
            </a:r>
          </a:p>
          <a:p>
            <a:endParaRPr lang="en-GB" dirty="0"/>
          </a:p>
          <a:p>
            <a:r>
              <a:rPr lang="en-GB" dirty="0"/>
              <a:t>The satisfaction is directly related to </a:t>
            </a:r>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18</a:t>
            </a:fld>
            <a:endParaRPr lang="nb-NO"/>
          </a:p>
        </p:txBody>
      </p:sp>
    </p:spTree>
    <p:extLst>
      <p:ext uri="{BB962C8B-B14F-4D97-AF65-F5344CB8AC3E}">
        <p14:creationId xmlns:p14="http://schemas.microsoft.com/office/powerpoint/2010/main" val="3257882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Request to pay in advance is also dependent on the particular market: in Jalalabad district – over 50% paid in advance, while in other markets </a:t>
            </a:r>
          </a:p>
        </p:txBody>
      </p:sp>
      <p:sp>
        <p:nvSpPr>
          <p:cNvPr id="4" name="Slide Number Placeholder 3"/>
          <p:cNvSpPr>
            <a:spLocks noGrp="1"/>
          </p:cNvSpPr>
          <p:nvPr>
            <p:ph type="sldNum" sz="quarter" idx="10"/>
          </p:nvPr>
        </p:nvSpPr>
        <p:spPr/>
        <p:txBody>
          <a:bodyPr/>
          <a:lstStyle/>
          <a:p>
            <a:fld id="{E636F387-6E53-C74A-BD1D-E220B9055ED6}" type="slidenum">
              <a:rPr lang="nb-NO" smtClean="0"/>
              <a:t>19</a:t>
            </a:fld>
            <a:endParaRPr lang="nb-NO"/>
          </a:p>
        </p:txBody>
      </p:sp>
    </p:spTree>
    <p:extLst>
      <p:ext uri="{BB962C8B-B14F-4D97-AF65-F5344CB8AC3E}">
        <p14:creationId xmlns:p14="http://schemas.microsoft.com/office/powerpoint/2010/main" val="4109903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proximity and connection between the tenant HH and landlord may have a strong effect on the success of </a:t>
            </a:r>
            <a:r>
              <a:rPr lang="en-GB" dirty="0" err="1"/>
              <a:t>CfR</a:t>
            </a:r>
            <a:r>
              <a:rPr lang="en-GB" dirty="0"/>
              <a:t> programme, since it creates an additional bond between the landlord and tenant.</a:t>
            </a:r>
          </a:p>
          <a:p>
            <a:r>
              <a:rPr lang="en-GB" dirty="0"/>
              <a:t>In some of the central Jalalabad, Behsud and Surkhrod communities the majority of landlords are absentee, probably reflecting the maturity of these markets.</a:t>
            </a:r>
          </a:p>
        </p:txBody>
      </p:sp>
      <p:sp>
        <p:nvSpPr>
          <p:cNvPr id="4" name="Slide Number Placeholder 3"/>
          <p:cNvSpPr>
            <a:spLocks noGrp="1"/>
          </p:cNvSpPr>
          <p:nvPr>
            <p:ph type="sldNum" sz="quarter" idx="10"/>
          </p:nvPr>
        </p:nvSpPr>
        <p:spPr/>
        <p:txBody>
          <a:bodyPr/>
          <a:lstStyle/>
          <a:p>
            <a:fld id="{E636F387-6E53-C74A-BD1D-E220B9055ED6}" type="slidenum">
              <a:rPr lang="nb-NO" smtClean="0"/>
              <a:t>21</a:t>
            </a:fld>
            <a:endParaRPr lang="nb-NO"/>
          </a:p>
        </p:txBody>
      </p:sp>
    </p:spTree>
    <p:extLst>
      <p:ext uri="{BB962C8B-B14F-4D97-AF65-F5344CB8AC3E}">
        <p14:creationId xmlns:p14="http://schemas.microsoft.com/office/powerpoint/2010/main" val="3416034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role of brokers/property agents seems to be significant: a third of all HH engaged a broker to find current accommodation. </a:t>
            </a:r>
          </a:p>
          <a:p>
            <a:endParaRPr lang="en-GB" dirty="0"/>
          </a:p>
          <a:p>
            <a:r>
              <a:rPr lang="en-GB" dirty="0"/>
              <a:t>Their role differs significantly depending on the location.</a:t>
            </a:r>
          </a:p>
          <a:p>
            <a:endParaRPr lang="en-GB" dirty="0"/>
          </a:p>
          <a:p>
            <a:r>
              <a:rPr lang="en-GB" dirty="0"/>
              <a:t>The brokers should be considered important stakeholders in </a:t>
            </a:r>
            <a:r>
              <a:rPr lang="en-GB" dirty="0" err="1"/>
              <a:t>CfR</a:t>
            </a:r>
            <a:r>
              <a:rPr lang="en-GB" dirty="0"/>
              <a:t> programming </a:t>
            </a:r>
          </a:p>
        </p:txBody>
      </p:sp>
      <p:sp>
        <p:nvSpPr>
          <p:cNvPr id="4" name="Slide Number Placeholder 3"/>
          <p:cNvSpPr>
            <a:spLocks noGrp="1"/>
          </p:cNvSpPr>
          <p:nvPr>
            <p:ph type="sldNum" sz="quarter" idx="10"/>
          </p:nvPr>
        </p:nvSpPr>
        <p:spPr/>
        <p:txBody>
          <a:bodyPr/>
          <a:lstStyle/>
          <a:p>
            <a:fld id="{E636F387-6E53-C74A-BD1D-E220B9055ED6}" type="slidenum">
              <a:rPr lang="nb-NO" smtClean="0"/>
              <a:t>22</a:t>
            </a:fld>
            <a:endParaRPr lang="nb-NO"/>
          </a:p>
        </p:txBody>
      </p:sp>
    </p:spTree>
    <p:extLst>
      <p:ext uri="{BB962C8B-B14F-4D97-AF65-F5344CB8AC3E}">
        <p14:creationId xmlns:p14="http://schemas.microsoft.com/office/powerpoint/2010/main" val="21137776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significant proportion had missed rent payments, and host community HH were the most regular, while returnee HH – the most irregular. </a:t>
            </a:r>
          </a:p>
          <a:p>
            <a:endParaRPr lang="en-GB" dirty="0"/>
          </a:p>
          <a:p>
            <a:r>
              <a:rPr lang="en-GB" dirty="0"/>
              <a:t>Unexpectedly, there was no dependence between employment status of the HH members and late payments, but there is significant differences between locations (markets)</a:t>
            </a:r>
          </a:p>
          <a:p>
            <a:endParaRPr lang="en-GB" dirty="0"/>
          </a:p>
          <a:p>
            <a:r>
              <a:rPr lang="en-GB" dirty="0"/>
              <a:t>Unemployment among the renting HH was low – 2%, but it does not say anything about overall unemployment levels.</a:t>
            </a:r>
          </a:p>
          <a:p>
            <a:endParaRPr lang="en-GB" dirty="0"/>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23</a:t>
            </a:fld>
            <a:endParaRPr lang="nb-NO"/>
          </a:p>
        </p:txBody>
      </p:sp>
    </p:spTree>
    <p:extLst>
      <p:ext uri="{BB962C8B-B14F-4D97-AF65-F5344CB8AC3E}">
        <p14:creationId xmlns:p14="http://schemas.microsoft.com/office/powerpoint/2010/main" val="6291212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Assessment asked about livelihood opportunities in the settlement. </a:t>
            </a:r>
          </a:p>
          <a:p>
            <a:endParaRPr lang="en-GB" dirty="0"/>
          </a:p>
          <a:p>
            <a:r>
              <a:rPr lang="en-GB" dirty="0"/>
              <a:t>There are very significant regional differences. Coupled with differences in rental prices they show that regions have undergone significant economic differentiation: more dynamic central and populated peripheral regions, less dynamic rural regions.</a:t>
            </a:r>
          </a:p>
          <a:p>
            <a:endParaRPr lang="en-GB" dirty="0"/>
          </a:p>
          <a:p>
            <a:r>
              <a:rPr lang="en-GB" dirty="0"/>
              <a:t>The analysis would allow to determine perceived availability of skilled and unskilled jobs and make conclusions for the </a:t>
            </a:r>
            <a:r>
              <a:rPr lang="en-GB" dirty="0" err="1"/>
              <a:t>CfR</a:t>
            </a:r>
            <a:r>
              <a:rPr lang="en-GB" dirty="0"/>
              <a:t> programming: as a rule, HH should be encouraged to settle in places where jobs are available. </a:t>
            </a:r>
          </a:p>
          <a:p>
            <a:endParaRPr lang="en-GB" dirty="0"/>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24</a:t>
            </a:fld>
            <a:endParaRPr lang="nb-NO"/>
          </a:p>
        </p:txBody>
      </p:sp>
    </p:spTree>
    <p:extLst>
      <p:ext uri="{BB962C8B-B14F-4D97-AF65-F5344CB8AC3E}">
        <p14:creationId xmlns:p14="http://schemas.microsoft.com/office/powerpoint/2010/main" val="3608698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goal of the market assessment is to describe the current market for rental housing in Jalalabad region. It aims to support taking decisions on </a:t>
            </a:r>
            <a:r>
              <a:rPr lang="en-GB" dirty="0" err="1"/>
              <a:t>CfR</a:t>
            </a:r>
            <a:r>
              <a:rPr lang="en-GB" dirty="0"/>
              <a:t> programming, and provide baseline information for </a:t>
            </a:r>
            <a:r>
              <a:rPr lang="en-GB" dirty="0" err="1"/>
              <a:t>CfR</a:t>
            </a:r>
            <a:r>
              <a:rPr lang="en-GB" dirty="0"/>
              <a:t> interventions. </a:t>
            </a:r>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3</a:t>
            </a:fld>
            <a:endParaRPr lang="nb-NO"/>
          </a:p>
        </p:txBody>
      </p:sp>
    </p:spTree>
    <p:extLst>
      <p:ext uri="{BB962C8B-B14F-4D97-AF65-F5344CB8AC3E}">
        <p14:creationId xmlns:p14="http://schemas.microsoft.com/office/powerpoint/2010/main" val="3667978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Retention of housing is among the largest challenges for a shelter programme: the design of the intervention should ensure that the family stays in the house for the duration of assistance and beyond</a:t>
            </a:r>
          </a:p>
          <a:p>
            <a:endParaRPr lang="en-GB" dirty="0"/>
          </a:p>
          <a:p>
            <a:r>
              <a:rPr lang="en-GB" dirty="0"/>
              <a:t>Assessment asked the HH about their intentions (to move, to stay). The intention to stay is taken to be a proxy of satisfaction with current housing (although it is a less useful indicator than satisfaction, since a smaller number of people know their intentions)</a:t>
            </a:r>
          </a:p>
          <a:p>
            <a:endParaRPr lang="en-GB" dirty="0"/>
          </a:p>
          <a:p>
            <a:r>
              <a:rPr lang="en-US" sz="1200" kern="1200" dirty="0">
                <a:solidFill>
                  <a:schemeClr val="tx1"/>
                </a:solidFill>
                <a:effectLst/>
                <a:latin typeface="+mn-lt"/>
                <a:ea typeface="+mn-ea"/>
                <a:cs typeface="+mn-cs"/>
              </a:rPr>
              <a:t>Intention to change housing within next 6 months does not show significant relation to such factors as technical quality of the housing, size or recent increase of rent, or overcrowding. No difference between displaced and non-displaced households was noticed either.</a:t>
            </a:r>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25</a:t>
            </a:fld>
            <a:endParaRPr lang="nb-NO"/>
          </a:p>
        </p:txBody>
      </p:sp>
    </p:spTree>
    <p:extLst>
      <p:ext uri="{BB962C8B-B14F-4D97-AF65-F5344CB8AC3E}">
        <p14:creationId xmlns:p14="http://schemas.microsoft.com/office/powerpoint/2010/main" val="15031158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Communities and markets differ by their desirability: assessment approached with two indicators: access to public services (bazar, clinic, school, public transport), as well as push/pull factors for moving into the current community </a:t>
            </a:r>
            <a:br>
              <a:rPr lang="en-GB" dirty="0"/>
            </a:br>
            <a:endParaRPr lang="en-GB" dirty="0"/>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26</a:t>
            </a:fld>
            <a:endParaRPr lang="nb-NO"/>
          </a:p>
        </p:txBody>
      </p:sp>
    </p:spTree>
    <p:extLst>
      <p:ext uri="{BB962C8B-B14F-4D97-AF65-F5344CB8AC3E}">
        <p14:creationId xmlns:p14="http://schemas.microsoft.com/office/powerpoint/2010/main" val="3078897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Pull factors are very different </a:t>
            </a:r>
          </a:p>
        </p:txBody>
      </p:sp>
      <p:sp>
        <p:nvSpPr>
          <p:cNvPr id="4" name="Slide Number Placeholder 3"/>
          <p:cNvSpPr>
            <a:spLocks noGrp="1"/>
          </p:cNvSpPr>
          <p:nvPr>
            <p:ph type="sldNum" sz="quarter" idx="10"/>
          </p:nvPr>
        </p:nvSpPr>
        <p:spPr/>
        <p:txBody>
          <a:bodyPr/>
          <a:lstStyle/>
          <a:p>
            <a:fld id="{E636F387-6E53-C74A-BD1D-E220B9055ED6}" type="slidenum">
              <a:rPr lang="nb-NO" smtClean="0"/>
              <a:t>28</a:t>
            </a:fld>
            <a:endParaRPr lang="nb-NO"/>
          </a:p>
        </p:txBody>
      </p:sp>
    </p:spTree>
    <p:extLst>
      <p:ext uri="{BB962C8B-B14F-4D97-AF65-F5344CB8AC3E}">
        <p14:creationId xmlns:p14="http://schemas.microsoft.com/office/powerpoint/2010/main" val="23319699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are some of the conclusions that can be summarized from the assessment. </a:t>
            </a:r>
          </a:p>
          <a:p>
            <a:endParaRPr lang="en-GB" dirty="0"/>
          </a:p>
          <a:p>
            <a:r>
              <a:rPr lang="en-GB" dirty="0"/>
              <a:t>The main conclusion is that all of the market areas analysed are very different and the interventions should be adapted to the local conditions. </a:t>
            </a:r>
          </a:p>
          <a:p>
            <a:endParaRPr lang="en-GB" dirty="0"/>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29</a:t>
            </a:fld>
            <a:endParaRPr lang="nb-NO"/>
          </a:p>
        </p:txBody>
      </p:sp>
    </p:spTree>
    <p:extLst>
      <p:ext uri="{BB962C8B-B14F-4D97-AF65-F5344CB8AC3E}">
        <p14:creationId xmlns:p14="http://schemas.microsoft.com/office/powerpoint/2010/main" val="3117679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Questions for discussion: </a:t>
            </a:r>
          </a:p>
          <a:p>
            <a:r>
              <a:rPr lang="en-GB" dirty="0"/>
              <a:t>2 slides relate to recommendations for </a:t>
            </a:r>
            <a:r>
              <a:rPr lang="en-GB" dirty="0" err="1"/>
              <a:t>CfR</a:t>
            </a:r>
            <a:r>
              <a:rPr lang="en-GB" dirty="0"/>
              <a:t> programming</a:t>
            </a:r>
          </a:p>
          <a:p>
            <a:endParaRPr lang="en-GB" dirty="0"/>
          </a:p>
          <a:p>
            <a:r>
              <a:rPr lang="en-GB" dirty="0"/>
              <a:t>3</a:t>
            </a:r>
            <a:r>
              <a:rPr lang="en-GB" baseline="30000" dirty="0"/>
              <a:t>rd</a:t>
            </a:r>
            <a:r>
              <a:rPr lang="en-GB" dirty="0"/>
              <a:t> slide – to </a:t>
            </a:r>
            <a:r>
              <a:rPr lang="en-GB" dirty="0" err="1"/>
              <a:t>recommenations</a:t>
            </a:r>
            <a:r>
              <a:rPr lang="en-GB" dirty="0"/>
              <a:t> for further market assessments and how to deal with known issues. </a:t>
            </a:r>
          </a:p>
        </p:txBody>
      </p:sp>
      <p:sp>
        <p:nvSpPr>
          <p:cNvPr id="4" name="Slide Number Placeholder 3"/>
          <p:cNvSpPr>
            <a:spLocks noGrp="1"/>
          </p:cNvSpPr>
          <p:nvPr>
            <p:ph type="sldNum" sz="quarter" idx="10"/>
          </p:nvPr>
        </p:nvSpPr>
        <p:spPr/>
        <p:txBody>
          <a:bodyPr/>
          <a:lstStyle/>
          <a:p>
            <a:fld id="{E636F387-6E53-C74A-BD1D-E220B9055ED6}" type="slidenum">
              <a:rPr lang="nb-NO" smtClean="0"/>
              <a:t>32</a:t>
            </a:fld>
            <a:endParaRPr lang="nb-NO"/>
          </a:p>
        </p:txBody>
      </p:sp>
    </p:spTree>
    <p:extLst>
      <p:ext uri="{BB962C8B-B14F-4D97-AF65-F5344CB8AC3E}">
        <p14:creationId xmlns:p14="http://schemas.microsoft.com/office/powerpoint/2010/main" val="446995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5 markets are marked with blue outlines (Jalalabad urban market is further subdivided in 3 submarkets, which correspond to respective districts: Jalalabad, Behsud and Surkhrod. </a:t>
            </a:r>
          </a:p>
        </p:txBody>
      </p:sp>
      <p:sp>
        <p:nvSpPr>
          <p:cNvPr id="4" name="Slide Number Placeholder 3"/>
          <p:cNvSpPr>
            <a:spLocks noGrp="1"/>
          </p:cNvSpPr>
          <p:nvPr>
            <p:ph type="sldNum" sz="quarter" idx="10"/>
          </p:nvPr>
        </p:nvSpPr>
        <p:spPr/>
        <p:txBody>
          <a:bodyPr/>
          <a:lstStyle/>
          <a:p>
            <a:fld id="{E636F387-6E53-C74A-BD1D-E220B9055ED6}" type="slidenum">
              <a:rPr lang="nb-NO" smtClean="0"/>
              <a:t>5</a:t>
            </a:fld>
            <a:endParaRPr lang="nb-NO"/>
          </a:p>
        </p:txBody>
      </p:sp>
    </p:spTree>
    <p:extLst>
      <p:ext uri="{BB962C8B-B14F-4D97-AF65-F5344CB8AC3E}">
        <p14:creationId xmlns:p14="http://schemas.microsoft.com/office/powerpoint/2010/main" val="2318022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was necessary to develop a scoring system to assess the conditions of the rental housing. Without a technical score it would have been impossible to compare markets and quality segments in each market. </a:t>
            </a:r>
          </a:p>
          <a:p>
            <a:r>
              <a:rPr lang="en-GB" dirty="0"/>
              <a:t>In Afghanistan the quality of housing varies very significantly, and a great proportion of housing stock is substandard – by minimum humanitarian standards. Thus, it would not be acceptable to </a:t>
            </a:r>
          </a:p>
          <a:p>
            <a:r>
              <a:rPr lang="en-GB" dirty="0"/>
              <a:t>The score allows to compare the quality of housing, assess the conditions of the renting households; besides the score could be used for monitoring and further assessments, to identify trends in change of living conditions and quality. </a:t>
            </a:r>
          </a:p>
          <a:p>
            <a:r>
              <a:rPr lang="en-GB" dirty="0"/>
              <a:t>The score system is based on a very short list of indicators (6 for the score 1 to 4, additional 7 for the “excellent” score. The use of this scoring system could be extended to other assessments/interventions. </a:t>
            </a:r>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6</a:t>
            </a:fld>
            <a:endParaRPr lang="nb-NO"/>
          </a:p>
        </p:txBody>
      </p:sp>
    </p:spTree>
    <p:extLst>
      <p:ext uri="{BB962C8B-B14F-4D97-AF65-F5344CB8AC3E}">
        <p14:creationId xmlns:p14="http://schemas.microsoft.com/office/powerpoint/2010/main" val="687262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tables specifies the prices for different quality and size of apartments in different markets. </a:t>
            </a:r>
          </a:p>
          <a:p>
            <a:r>
              <a:rPr lang="en-GB" dirty="0"/>
              <a:t>Each of the cell could roughly be considered a separate market segment: essentially, a separate markets, since there is competition within each segment, but not so much between segments. Consequently, there might be cases where there is deficit in one segment (e.g., lower quality housing with 4-5 rooms), and a surplus in other segments. </a:t>
            </a:r>
          </a:p>
        </p:txBody>
      </p:sp>
      <p:sp>
        <p:nvSpPr>
          <p:cNvPr id="4" name="Slide Number Placeholder 3"/>
          <p:cNvSpPr>
            <a:spLocks noGrp="1"/>
          </p:cNvSpPr>
          <p:nvPr>
            <p:ph type="sldNum" sz="quarter" idx="10"/>
          </p:nvPr>
        </p:nvSpPr>
        <p:spPr/>
        <p:txBody>
          <a:bodyPr/>
          <a:lstStyle/>
          <a:p>
            <a:fld id="{E636F387-6E53-C74A-BD1D-E220B9055ED6}" type="slidenum">
              <a:rPr lang="nb-NO" smtClean="0"/>
              <a:t>9</a:t>
            </a:fld>
            <a:endParaRPr lang="nb-NO"/>
          </a:p>
        </p:txBody>
      </p:sp>
    </p:spTree>
    <p:extLst>
      <p:ext uri="{BB962C8B-B14F-4D97-AF65-F5344CB8AC3E}">
        <p14:creationId xmlns:p14="http://schemas.microsoft.com/office/powerpoint/2010/main" val="4191790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10</a:t>
            </a:fld>
            <a:endParaRPr lang="nb-NO"/>
          </a:p>
        </p:txBody>
      </p:sp>
    </p:spTree>
    <p:extLst>
      <p:ext uri="{BB962C8B-B14F-4D97-AF65-F5344CB8AC3E}">
        <p14:creationId xmlns:p14="http://schemas.microsoft.com/office/powerpoint/2010/main" val="4068847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absence of transaction and property records, it is impossible to estimate demand and supply directly, so indirect methods were used I this assessment to find out demand, supply and vacancy rates for rental housing. </a:t>
            </a:r>
          </a:p>
          <a:p>
            <a:r>
              <a:rPr lang="en-GB" dirty="0"/>
              <a:t>As proxy for supply and demand data, the assessment used responses from HH and KI regarding vacant housing, possibility to accommodate additional HH, and possibility to expand existing structures.</a:t>
            </a:r>
          </a:p>
          <a:p>
            <a:endParaRPr lang="en-GB" dirty="0"/>
          </a:p>
          <a:p>
            <a:r>
              <a:rPr lang="en-GB" dirty="0"/>
              <a:t>Since the assessment is </a:t>
            </a:r>
            <a:r>
              <a:rPr lang="en-GB" b="1" dirty="0"/>
              <a:t>indirect- by proxy</a:t>
            </a:r>
            <a:r>
              <a:rPr lang="en-GB" dirty="0"/>
              <a:t>, it is important to look at relative numbers on demand, supply and vacancy rate – differences between each market. The absolute values should not be taken as indicating real vacancy/supply rates. If/when the assessment continues with additional rounds of monitoring, then values could be compared over time, to identify trends in demand/supply/vacancy rates.</a:t>
            </a:r>
          </a:p>
          <a:p>
            <a:endParaRPr lang="en-GB" dirty="0"/>
          </a:p>
        </p:txBody>
      </p:sp>
      <p:sp>
        <p:nvSpPr>
          <p:cNvPr id="4" name="Slide Number Placeholder 3"/>
          <p:cNvSpPr>
            <a:spLocks noGrp="1"/>
          </p:cNvSpPr>
          <p:nvPr>
            <p:ph type="sldNum" sz="quarter" idx="10"/>
          </p:nvPr>
        </p:nvSpPr>
        <p:spPr/>
        <p:txBody>
          <a:bodyPr/>
          <a:lstStyle/>
          <a:p>
            <a:fld id="{E636F387-6E53-C74A-BD1D-E220B9055ED6}" type="slidenum">
              <a:rPr lang="nb-NO" smtClean="0"/>
              <a:t>11</a:t>
            </a:fld>
            <a:endParaRPr lang="nb-NO"/>
          </a:p>
        </p:txBody>
      </p:sp>
    </p:spTree>
    <p:extLst>
      <p:ext uri="{BB962C8B-B14F-4D97-AF65-F5344CB8AC3E}">
        <p14:creationId xmlns:p14="http://schemas.microsoft.com/office/powerpoint/2010/main" val="3411364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supply data could only be used to compare markets between each other (since there is no information about what vacancy rates are “normal” o “ acceptable” on Afghanistan housing market. It is not clear what vacancy rates would signify deficits. </a:t>
            </a:r>
          </a:p>
        </p:txBody>
      </p:sp>
      <p:sp>
        <p:nvSpPr>
          <p:cNvPr id="4" name="Slide Number Placeholder 3"/>
          <p:cNvSpPr>
            <a:spLocks noGrp="1"/>
          </p:cNvSpPr>
          <p:nvPr>
            <p:ph type="sldNum" sz="quarter" idx="10"/>
          </p:nvPr>
        </p:nvSpPr>
        <p:spPr/>
        <p:txBody>
          <a:bodyPr/>
          <a:lstStyle/>
          <a:p>
            <a:fld id="{E636F387-6E53-C74A-BD1D-E220B9055ED6}" type="slidenum">
              <a:rPr lang="nb-NO" smtClean="0"/>
              <a:t>12</a:t>
            </a:fld>
            <a:endParaRPr lang="nb-NO"/>
          </a:p>
        </p:txBody>
      </p:sp>
    </p:spTree>
    <p:extLst>
      <p:ext uri="{BB962C8B-B14F-4D97-AF65-F5344CB8AC3E}">
        <p14:creationId xmlns:p14="http://schemas.microsoft.com/office/powerpoint/2010/main" val="3782672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survey of the key informants (restricted to less locations) showed that, for instance, in Surkhrod there was no vacant housing. </a:t>
            </a:r>
            <a:r>
              <a:rPr lang="en-GB" b="1" dirty="0"/>
              <a:t>(careful, the key informant data is indicative at best) </a:t>
            </a:r>
          </a:p>
          <a:p>
            <a:endParaRPr lang="en-GB" b="1" dirty="0"/>
          </a:p>
          <a:p>
            <a:r>
              <a:rPr lang="en-GB" b="0" dirty="0"/>
              <a:t>Other trends related to vacancy of rental housing: </a:t>
            </a:r>
          </a:p>
          <a:p>
            <a:pPr marL="228600" indent="-228600">
              <a:buAutoNum type="arabicPeriod"/>
            </a:pPr>
            <a:r>
              <a:rPr lang="en-GB" b="0" dirty="0"/>
              <a:t>HH living in either very poor or very good conditions report vacancy more often, which may mean that the deficit is strongest in the mid-range housing</a:t>
            </a:r>
          </a:p>
          <a:p>
            <a:pPr marL="228600" indent="-228600">
              <a:buAutoNum type="arabicPeriod"/>
            </a:pPr>
            <a:r>
              <a:rPr lang="en-GB" b="0" dirty="0"/>
              <a:t>The most common reason for vacancy is that rooms are damaged, or their quality is inadequate. This means that investment might be required from landowners to put additional units on the market. </a:t>
            </a:r>
          </a:p>
        </p:txBody>
      </p:sp>
      <p:sp>
        <p:nvSpPr>
          <p:cNvPr id="4" name="Slide Number Placeholder 3"/>
          <p:cNvSpPr>
            <a:spLocks noGrp="1"/>
          </p:cNvSpPr>
          <p:nvPr>
            <p:ph type="sldNum" sz="quarter" idx="10"/>
          </p:nvPr>
        </p:nvSpPr>
        <p:spPr/>
        <p:txBody>
          <a:bodyPr/>
          <a:lstStyle/>
          <a:p>
            <a:fld id="{E636F387-6E53-C74A-BD1D-E220B9055ED6}" type="slidenum">
              <a:rPr lang="nb-NO" smtClean="0"/>
              <a:t>13</a:t>
            </a:fld>
            <a:endParaRPr lang="nb-NO"/>
          </a:p>
        </p:txBody>
      </p:sp>
    </p:spTree>
    <p:extLst>
      <p:ext uri="{BB962C8B-B14F-4D97-AF65-F5344CB8AC3E}">
        <p14:creationId xmlns:p14="http://schemas.microsoft.com/office/powerpoint/2010/main" val="2861907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5" name="Rektangel 4"/>
          <p:cNvSpPr/>
          <p:nvPr userDrawn="1"/>
        </p:nvSpPr>
        <p:spPr>
          <a:xfrm>
            <a:off x="180000" y="180000"/>
            <a:ext cx="8784000" cy="42912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2" name="Tittel 1"/>
          <p:cNvSpPr>
            <a:spLocks noGrp="1"/>
          </p:cNvSpPr>
          <p:nvPr>
            <p:ph type="ctrTitle" hasCustomPrompt="1"/>
          </p:nvPr>
        </p:nvSpPr>
        <p:spPr>
          <a:xfrm>
            <a:off x="685800" y="1398380"/>
            <a:ext cx="7772400" cy="826971"/>
          </a:xfrm>
          <a:prstGeom prst="rect">
            <a:avLst/>
          </a:prstGeom>
        </p:spPr>
        <p:txBody>
          <a:bodyPr/>
          <a:lstStyle/>
          <a:p>
            <a:r>
              <a:rPr lang="nb-NO" dirty="0"/>
              <a:t>EDIT THIS TEXT</a:t>
            </a:r>
          </a:p>
        </p:txBody>
      </p:sp>
      <p:sp>
        <p:nvSpPr>
          <p:cNvPr id="3" name="Undertittel 2"/>
          <p:cNvSpPr>
            <a:spLocks noGrp="1"/>
          </p:cNvSpPr>
          <p:nvPr>
            <p:ph type="subTitle" idx="1" hasCustomPrompt="1"/>
          </p:nvPr>
        </p:nvSpPr>
        <p:spPr>
          <a:xfrm>
            <a:off x="1371600" y="2473779"/>
            <a:ext cx="6400800" cy="131445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1776545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Image (2)">
    <p:spTree>
      <p:nvGrpSpPr>
        <p:cNvPr id="1" name=""/>
        <p:cNvGrpSpPr/>
        <p:nvPr/>
      </p:nvGrpSpPr>
      <p:grpSpPr>
        <a:xfrm>
          <a:off x="0" y="0"/>
          <a:ext cx="0" cy="0"/>
          <a:chOff x="0" y="0"/>
          <a:chExt cx="0" cy="0"/>
        </a:xfrm>
      </p:grpSpPr>
      <p:sp>
        <p:nvSpPr>
          <p:cNvPr id="3" name="Rektangel 2"/>
          <p:cNvSpPr/>
          <p:nvPr userDrawn="1"/>
        </p:nvSpPr>
        <p:spPr>
          <a:xfrm>
            <a:off x="180000" y="180000"/>
            <a:ext cx="4302000" cy="42912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5" name="Undertittel 2"/>
          <p:cNvSpPr>
            <a:spLocks noGrp="1"/>
          </p:cNvSpPr>
          <p:nvPr>
            <p:ph type="subTitle" idx="1" hasCustomPrompt="1"/>
          </p:nvPr>
        </p:nvSpPr>
        <p:spPr>
          <a:xfrm>
            <a:off x="323528" y="512677"/>
            <a:ext cx="3960290" cy="3787265"/>
          </a:xfrm>
          <a:prstGeom prst="rect">
            <a:avLst/>
          </a:prstGeom>
        </p:spPr>
        <p:txBody>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p:txBody>
      </p:sp>
      <p:sp>
        <p:nvSpPr>
          <p:cNvPr id="6" name="Plassholder for bilde 4"/>
          <p:cNvSpPr>
            <a:spLocks noGrp="1"/>
          </p:cNvSpPr>
          <p:nvPr>
            <p:ph type="pic" sz="quarter" idx="11" hasCustomPrompt="1"/>
          </p:nvPr>
        </p:nvSpPr>
        <p:spPr>
          <a:xfrm>
            <a:off x="4662000" y="180000"/>
            <a:ext cx="4302000" cy="4291200"/>
          </a:xfrm>
          <a:prstGeom prst="rect">
            <a:avLst/>
          </a:prstGeom>
        </p:spPr>
        <p:txBody>
          <a:bodyPr>
            <a:normAutofit/>
          </a:bodyPr>
          <a:lstStyle>
            <a:lvl1pPr marL="0" indent="0">
              <a:buNone/>
              <a:defRPr sz="2000" baseline="0">
                <a:solidFill>
                  <a:srgbClr val="808080"/>
                </a:solidFill>
              </a:defRPr>
            </a:lvl1pPr>
          </a:lstStyle>
          <a:p>
            <a:r>
              <a:rPr lang="nb-NO" dirty="0" err="1"/>
              <a:t>Click</a:t>
            </a:r>
            <a:r>
              <a:rPr lang="nb-NO" dirty="0"/>
              <a:t> </a:t>
            </a:r>
            <a:r>
              <a:rPr lang="nb-NO" dirty="0" err="1"/>
              <a:t>icon</a:t>
            </a:r>
            <a:r>
              <a:rPr lang="nb-NO" dirty="0"/>
              <a:t> to </a:t>
            </a:r>
            <a:r>
              <a:rPr lang="nb-NO" dirty="0" err="1"/>
              <a:t>insert</a:t>
            </a:r>
            <a:r>
              <a:rPr lang="nb-NO" dirty="0"/>
              <a:t> image</a:t>
            </a:r>
          </a:p>
        </p:txBody>
      </p:sp>
    </p:spTree>
    <p:extLst>
      <p:ext uri="{BB962C8B-B14F-4D97-AF65-F5344CB8AC3E}">
        <p14:creationId xmlns:p14="http://schemas.microsoft.com/office/powerpoint/2010/main" val="2926781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Image (3)">
    <p:spTree>
      <p:nvGrpSpPr>
        <p:cNvPr id="1" name=""/>
        <p:cNvGrpSpPr/>
        <p:nvPr/>
      </p:nvGrpSpPr>
      <p:grpSpPr>
        <a:xfrm>
          <a:off x="0" y="0"/>
          <a:ext cx="0" cy="0"/>
          <a:chOff x="0" y="0"/>
          <a:chExt cx="0" cy="0"/>
        </a:xfrm>
      </p:grpSpPr>
      <p:sp>
        <p:nvSpPr>
          <p:cNvPr id="3" name="Plassholder for bilde 4"/>
          <p:cNvSpPr>
            <a:spLocks noGrp="1"/>
          </p:cNvSpPr>
          <p:nvPr>
            <p:ph type="pic" sz="quarter" idx="12" hasCustomPrompt="1"/>
          </p:nvPr>
        </p:nvSpPr>
        <p:spPr>
          <a:xfrm>
            <a:off x="6156000" y="180000"/>
            <a:ext cx="2808000" cy="4291200"/>
          </a:xfrm>
          <a:prstGeom prst="rect">
            <a:avLst/>
          </a:prstGeom>
        </p:spPr>
        <p:txBody>
          <a:bodyPr>
            <a:normAutofit/>
          </a:bodyPr>
          <a:lstStyle>
            <a:lvl1pPr marL="0" indent="0">
              <a:buNone/>
              <a:defRPr sz="1600" baseline="0">
                <a:solidFill>
                  <a:srgbClr val="808080"/>
                </a:solidFill>
              </a:defRPr>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4" name="Rektangel 3"/>
          <p:cNvSpPr/>
          <p:nvPr userDrawn="1"/>
        </p:nvSpPr>
        <p:spPr>
          <a:xfrm>
            <a:off x="180000" y="180000"/>
            <a:ext cx="5796000" cy="42912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5" name="Undertittel 2"/>
          <p:cNvSpPr>
            <a:spLocks noGrp="1"/>
          </p:cNvSpPr>
          <p:nvPr>
            <p:ph type="subTitle" idx="1" hasCustomPrompt="1"/>
          </p:nvPr>
        </p:nvSpPr>
        <p:spPr>
          <a:xfrm>
            <a:off x="323528" y="512677"/>
            <a:ext cx="5400600" cy="3787265"/>
          </a:xfrm>
          <a:prstGeom prst="rect">
            <a:avLst/>
          </a:prstGeom>
        </p:spPr>
        <p:txBody>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1621501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Image (4)">
    <p:spTree>
      <p:nvGrpSpPr>
        <p:cNvPr id="1" name=""/>
        <p:cNvGrpSpPr/>
        <p:nvPr/>
      </p:nvGrpSpPr>
      <p:grpSpPr>
        <a:xfrm>
          <a:off x="0" y="0"/>
          <a:ext cx="0" cy="0"/>
          <a:chOff x="0" y="0"/>
          <a:chExt cx="0" cy="0"/>
        </a:xfrm>
      </p:grpSpPr>
      <p:sp>
        <p:nvSpPr>
          <p:cNvPr id="3" name="Plassholder for bilde 4"/>
          <p:cNvSpPr>
            <a:spLocks noGrp="1"/>
          </p:cNvSpPr>
          <p:nvPr>
            <p:ph type="pic" sz="quarter" idx="11" hasCustomPrompt="1"/>
          </p:nvPr>
        </p:nvSpPr>
        <p:spPr>
          <a:xfrm>
            <a:off x="180000" y="180000"/>
            <a:ext cx="5796000" cy="4291200"/>
          </a:xfrm>
          <a:prstGeom prst="rect">
            <a:avLst/>
          </a:prstGeom>
        </p:spPr>
        <p:txBody>
          <a:bodyPr>
            <a:normAutofit/>
          </a:bodyPr>
          <a:lstStyle>
            <a:lvl1pPr marL="0" indent="0">
              <a:buNone/>
              <a:defRPr sz="16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4" name="Rektangel 3"/>
          <p:cNvSpPr/>
          <p:nvPr userDrawn="1"/>
        </p:nvSpPr>
        <p:spPr>
          <a:xfrm>
            <a:off x="6156000" y="180000"/>
            <a:ext cx="2808000" cy="42912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5" name="Undertittel 2"/>
          <p:cNvSpPr>
            <a:spLocks noGrp="1"/>
          </p:cNvSpPr>
          <p:nvPr>
            <p:ph type="subTitle" idx="1" hasCustomPrompt="1"/>
          </p:nvPr>
        </p:nvSpPr>
        <p:spPr>
          <a:xfrm>
            <a:off x="6300192" y="512677"/>
            <a:ext cx="2520280" cy="3787265"/>
          </a:xfrm>
          <a:prstGeom prst="rect">
            <a:avLst/>
          </a:prstGeom>
        </p:spPr>
        <p:txBody>
          <a:bodyPr/>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2610430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2XImage">
    <p:spTree>
      <p:nvGrpSpPr>
        <p:cNvPr id="1" name=""/>
        <p:cNvGrpSpPr/>
        <p:nvPr/>
      </p:nvGrpSpPr>
      <p:grpSpPr>
        <a:xfrm>
          <a:off x="0" y="0"/>
          <a:ext cx="0" cy="0"/>
          <a:chOff x="0" y="0"/>
          <a:chExt cx="0" cy="0"/>
        </a:xfrm>
      </p:grpSpPr>
      <p:sp>
        <p:nvSpPr>
          <p:cNvPr id="3" name="Plassholder for bilde 4"/>
          <p:cNvSpPr>
            <a:spLocks noGrp="1"/>
          </p:cNvSpPr>
          <p:nvPr>
            <p:ph type="pic" sz="quarter" idx="10" hasCustomPrompt="1"/>
          </p:nvPr>
        </p:nvSpPr>
        <p:spPr>
          <a:xfrm>
            <a:off x="179512" y="180000"/>
            <a:ext cx="2808000" cy="4291200"/>
          </a:xfrm>
          <a:prstGeom prst="rect">
            <a:avLst/>
          </a:prstGeom>
        </p:spPr>
        <p:txBody>
          <a:bodyPr>
            <a:normAutofit/>
          </a:bodyPr>
          <a:lstStyle>
            <a:lvl1pPr marL="0" indent="0">
              <a:buNone/>
              <a:defRPr sz="16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4" name="Plassholder for bilde 4"/>
          <p:cNvSpPr>
            <a:spLocks noGrp="1"/>
          </p:cNvSpPr>
          <p:nvPr>
            <p:ph type="pic" sz="quarter" idx="12" hasCustomPrompt="1"/>
          </p:nvPr>
        </p:nvSpPr>
        <p:spPr>
          <a:xfrm>
            <a:off x="6156000" y="180000"/>
            <a:ext cx="2808000" cy="4291200"/>
          </a:xfrm>
          <a:prstGeom prst="rect">
            <a:avLst/>
          </a:prstGeom>
        </p:spPr>
        <p:txBody>
          <a:bodyPr>
            <a:normAutofit/>
          </a:bodyPr>
          <a:lstStyle>
            <a:lvl1pPr marL="0" indent="0">
              <a:buNone/>
              <a:defRPr sz="16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5" name="Rektangel 4"/>
          <p:cNvSpPr/>
          <p:nvPr userDrawn="1"/>
        </p:nvSpPr>
        <p:spPr>
          <a:xfrm>
            <a:off x="3168000" y="180000"/>
            <a:ext cx="2808000" cy="42912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6" name="Undertittel 2"/>
          <p:cNvSpPr>
            <a:spLocks noGrp="1"/>
          </p:cNvSpPr>
          <p:nvPr>
            <p:ph type="subTitle" idx="1" hasCustomPrompt="1"/>
          </p:nvPr>
        </p:nvSpPr>
        <p:spPr>
          <a:xfrm>
            <a:off x="3312000" y="512677"/>
            <a:ext cx="2520280" cy="3787265"/>
          </a:xfrm>
          <a:prstGeom prst="rect">
            <a:avLst/>
          </a:prstGeom>
        </p:spPr>
        <p:txBody>
          <a:bodyPr/>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30080025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X Image">
    <p:spTree>
      <p:nvGrpSpPr>
        <p:cNvPr id="1" name=""/>
        <p:cNvGrpSpPr/>
        <p:nvPr/>
      </p:nvGrpSpPr>
      <p:grpSpPr>
        <a:xfrm>
          <a:off x="0" y="0"/>
          <a:ext cx="0" cy="0"/>
          <a:chOff x="0" y="0"/>
          <a:chExt cx="0" cy="0"/>
        </a:xfrm>
      </p:grpSpPr>
      <p:sp>
        <p:nvSpPr>
          <p:cNvPr id="7" name="Plassholder for bilde 4"/>
          <p:cNvSpPr>
            <a:spLocks noGrp="1"/>
          </p:cNvSpPr>
          <p:nvPr>
            <p:ph type="pic" sz="quarter" idx="11" hasCustomPrompt="1"/>
          </p:nvPr>
        </p:nvSpPr>
        <p:spPr>
          <a:xfrm>
            <a:off x="4662000" y="180000"/>
            <a:ext cx="4302000" cy="4291200"/>
          </a:xfrm>
          <a:prstGeom prst="rect">
            <a:avLst/>
          </a:prstGeom>
        </p:spPr>
        <p:txBody>
          <a:bodyPr>
            <a:normAutofit/>
          </a:bodyPr>
          <a:lstStyle>
            <a:lvl1pPr marL="0" indent="0">
              <a:buNone/>
              <a:defRPr sz="20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8" name="Plassholder for bilde 4"/>
          <p:cNvSpPr>
            <a:spLocks noGrp="1"/>
          </p:cNvSpPr>
          <p:nvPr>
            <p:ph type="pic" sz="quarter" idx="10" hasCustomPrompt="1"/>
          </p:nvPr>
        </p:nvSpPr>
        <p:spPr>
          <a:xfrm>
            <a:off x="179512" y="180000"/>
            <a:ext cx="4302000" cy="4291200"/>
          </a:xfrm>
          <a:prstGeom prst="rect">
            <a:avLst/>
          </a:prstGeom>
        </p:spPr>
        <p:txBody>
          <a:bodyPr>
            <a:normAutofit/>
          </a:bodyPr>
          <a:lstStyle>
            <a:lvl1pPr marL="0" indent="0">
              <a:buNone/>
              <a:defRPr sz="20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Tree>
    <p:extLst>
      <p:ext uri="{BB962C8B-B14F-4D97-AF65-F5344CB8AC3E}">
        <p14:creationId xmlns:p14="http://schemas.microsoft.com/office/powerpoint/2010/main" val="1847318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X Image/Text">
    <p:spTree>
      <p:nvGrpSpPr>
        <p:cNvPr id="1" name=""/>
        <p:cNvGrpSpPr/>
        <p:nvPr/>
      </p:nvGrpSpPr>
      <p:grpSpPr>
        <a:xfrm>
          <a:off x="0" y="0"/>
          <a:ext cx="0" cy="0"/>
          <a:chOff x="0" y="0"/>
          <a:chExt cx="0" cy="0"/>
        </a:xfrm>
      </p:grpSpPr>
      <p:sp>
        <p:nvSpPr>
          <p:cNvPr id="3" name="Plassholder for bilde 4"/>
          <p:cNvSpPr>
            <a:spLocks noGrp="1"/>
          </p:cNvSpPr>
          <p:nvPr>
            <p:ph type="pic" sz="quarter" idx="11" hasCustomPrompt="1"/>
          </p:nvPr>
        </p:nvSpPr>
        <p:spPr>
          <a:xfrm>
            <a:off x="4662000" y="180000"/>
            <a:ext cx="4302000" cy="2055600"/>
          </a:xfrm>
          <a:prstGeom prst="rect">
            <a:avLst/>
          </a:prstGeom>
        </p:spPr>
        <p:txBody>
          <a:bodyPr>
            <a:normAutofit/>
          </a:bodyPr>
          <a:lstStyle>
            <a:lvl1pPr marL="0" indent="0">
              <a:buNone/>
              <a:defRPr sz="20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4" name="Plassholder for bilde 4"/>
          <p:cNvSpPr>
            <a:spLocks noGrp="1"/>
          </p:cNvSpPr>
          <p:nvPr>
            <p:ph type="pic" sz="quarter" idx="10" hasCustomPrompt="1"/>
          </p:nvPr>
        </p:nvSpPr>
        <p:spPr>
          <a:xfrm>
            <a:off x="179512" y="180000"/>
            <a:ext cx="4302000" cy="2055600"/>
          </a:xfrm>
          <a:prstGeom prst="rect">
            <a:avLst/>
          </a:prstGeom>
        </p:spPr>
        <p:txBody>
          <a:bodyPr>
            <a:normAutofit/>
          </a:bodyPr>
          <a:lstStyle>
            <a:lvl1pPr marL="0" indent="0">
              <a:buNone/>
              <a:defRPr sz="20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5" name="Rektangel 4"/>
          <p:cNvSpPr/>
          <p:nvPr userDrawn="1"/>
        </p:nvSpPr>
        <p:spPr>
          <a:xfrm>
            <a:off x="180000" y="2415600"/>
            <a:ext cx="4302000" cy="20556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6" name="Rektangel 5"/>
          <p:cNvSpPr/>
          <p:nvPr userDrawn="1"/>
        </p:nvSpPr>
        <p:spPr>
          <a:xfrm>
            <a:off x="4662000" y="2415600"/>
            <a:ext cx="4302000" cy="20556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10" name="Plassholder for tekst 16"/>
          <p:cNvSpPr>
            <a:spLocks noGrp="1"/>
          </p:cNvSpPr>
          <p:nvPr>
            <p:ph type="body" sz="quarter" idx="13" hasCustomPrompt="1"/>
          </p:nvPr>
        </p:nvSpPr>
        <p:spPr>
          <a:xfrm>
            <a:off x="323528" y="2500313"/>
            <a:ext cx="4032448" cy="1871662"/>
          </a:xfrm>
          <a:prstGeom prst="rect">
            <a:avLst/>
          </a:prstGeom>
        </p:spPr>
        <p:txBody>
          <a:bodyPr vert="horz" anchor="ctr" anchorCtr="0"/>
          <a:lstStyle>
            <a:lvl1pPr marL="0" indent="0" algn="ctr">
              <a:buNone/>
              <a:defRPr sz="1600"/>
            </a:lvl1pPr>
          </a:lstStyle>
          <a:p>
            <a:pPr lvl="0"/>
            <a:r>
              <a:rPr lang="nb-NO" dirty="0"/>
              <a:t>Edit </a:t>
            </a:r>
            <a:r>
              <a:rPr lang="nb-NO" dirty="0" err="1"/>
              <a:t>this</a:t>
            </a:r>
            <a:r>
              <a:rPr lang="nb-NO" dirty="0"/>
              <a:t> </a:t>
            </a:r>
            <a:r>
              <a:rPr lang="nb-NO" dirty="0" err="1"/>
              <a:t>text</a:t>
            </a:r>
            <a:endParaRPr lang="nb-NO" dirty="0"/>
          </a:p>
        </p:txBody>
      </p:sp>
      <p:sp>
        <p:nvSpPr>
          <p:cNvPr id="11" name="Plassholder for tekst 16"/>
          <p:cNvSpPr>
            <a:spLocks noGrp="1"/>
          </p:cNvSpPr>
          <p:nvPr>
            <p:ph type="body" sz="quarter" idx="14" hasCustomPrompt="1"/>
          </p:nvPr>
        </p:nvSpPr>
        <p:spPr>
          <a:xfrm>
            <a:off x="4788024" y="2506356"/>
            <a:ext cx="4032448" cy="1871662"/>
          </a:xfrm>
          <a:prstGeom prst="rect">
            <a:avLst/>
          </a:prstGeom>
        </p:spPr>
        <p:txBody>
          <a:bodyPr vert="horz" anchor="ctr" anchorCtr="0"/>
          <a:lstStyle>
            <a:lvl1pPr marL="0" indent="0" algn="ctr">
              <a:buNone/>
              <a:defRPr sz="1600"/>
            </a:lvl1pPr>
          </a:lstStyle>
          <a:p>
            <a:pPr lvl="0"/>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7258764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X Image">
    <p:spTree>
      <p:nvGrpSpPr>
        <p:cNvPr id="1" name=""/>
        <p:cNvGrpSpPr/>
        <p:nvPr/>
      </p:nvGrpSpPr>
      <p:grpSpPr>
        <a:xfrm>
          <a:off x="0" y="0"/>
          <a:ext cx="0" cy="0"/>
          <a:chOff x="0" y="0"/>
          <a:chExt cx="0" cy="0"/>
        </a:xfrm>
      </p:grpSpPr>
      <p:sp>
        <p:nvSpPr>
          <p:cNvPr id="3" name="Plassholder for bilde 4"/>
          <p:cNvSpPr>
            <a:spLocks noGrp="1"/>
          </p:cNvSpPr>
          <p:nvPr>
            <p:ph type="pic" sz="quarter" idx="10" hasCustomPrompt="1"/>
          </p:nvPr>
        </p:nvSpPr>
        <p:spPr>
          <a:xfrm>
            <a:off x="179512" y="180000"/>
            <a:ext cx="2808000" cy="4291200"/>
          </a:xfrm>
          <a:prstGeom prst="rect">
            <a:avLst/>
          </a:prstGeom>
        </p:spPr>
        <p:txBody>
          <a:bodyPr>
            <a:normAutofit/>
          </a:bodyPr>
          <a:lstStyle>
            <a:lvl1pPr marL="0" indent="0">
              <a:buNone/>
              <a:defRPr sz="16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4" name="Plassholder for bilde 4"/>
          <p:cNvSpPr>
            <a:spLocks noGrp="1"/>
          </p:cNvSpPr>
          <p:nvPr>
            <p:ph type="pic" sz="quarter" idx="11" hasCustomPrompt="1"/>
          </p:nvPr>
        </p:nvSpPr>
        <p:spPr>
          <a:xfrm>
            <a:off x="3168000" y="180000"/>
            <a:ext cx="2808000" cy="4291200"/>
          </a:xfrm>
          <a:prstGeom prst="rect">
            <a:avLst/>
          </a:prstGeom>
        </p:spPr>
        <p:txBody>
          <a:bodyPr>
            <a:normAutofit/>
          </a:bodyPr>
          <a:lstStyle>
            <a:lvl1pPr marL="0" indent="0">
              <a:buNone/>
              <a:defRPr sz="16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5" name="Plassholder for bilde 4"/>
          <p:cNvSpPr>
            <a:spLocks noGrp="1"/>
          </p:cNvSpPr>
          <p:nvPr>
            <p:ph type="pic" sz="quarter" idx="12" hasCustomPrompt="1"/>
          </p:nvPr>
        </p:nvSpPr>
        <p:spPr>
          <a:xfrm>
            <a:off x="6156000" y="180000"/>
            <a:ext cx="2808000" cy="4291200"/>
          </a:xfrm>
          <a:prstGeom prst="rect">
            <a:avLst/>
          </a:prstGeom>
        </p:spPr>
        <p:txBody>
          <a:bodyPr>
            <a:normAutofit/>
          </a:bodyPr>
          <a:lstStyle>
            <a:lvl1pPr marL="0" indent="0">
              <a:buNone/>
              <a:defRPr sz="16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Tree>
    <p:extLst>
      <p:ext uri="{BB962C8B-B14F-4D97-AF65-F5344CB8AC3E}">
        <p14:creationId xmlns:p14="http://schemas.microsoft.com/office/powerpoint/2010/main" val="3248837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X Image/Text">
    <p:spTree>
      <p:nvGrpSpPr>
        <p:cNvPr id="1" name=""/>
        <p:cNvGrpSpPr/>
        <p:nvPr/>
      </p:nvGrpSpPr>
      <p:grpSpPr>
        <a:xfrm>
          <a:off x="0" y="0"/>
          <a:ext cx="0" cy="0"/>
          <a:chOff x="0" y="0"/>
          <a:chExt cx="0" cy="0"/>
        </a:xfrm>
      </p:grpSpPr>
      <p:sp>
        <p:nvSpPr>
          <p:cNvPr id="3" name="Plassholder for bilde 4"/>
          <p:cNvSpPr>
            <a:spLocks noGrp="1"/>
          </p:cNvSpPr>
          <p:nvPr>
            <p:ph type="pic" sz="quarter" idx="10" hasCustomPrompt="1"/>
          </p:nvPr>
        </p:nvSpPr>
        <p:spPr>
          <a:xfrm>
            <a:off x="179512" y="180000"/>
            <a:ext cx="2808000" cy="2055600"/>
          </a:xfrm>
          <a:prstGeom prst="rect">
            <a:avLst/>
          </a:prstGeom>
        </p:spPr>
        <p:txBody>
          <a:bodyPr>
            <a:normAutofit/>
          </a:bodyPr>
          <a:lstStyle>
            <a:lvl1pPr marL="0" indent="0">
              <a:buNone/>
              <a:defRPr sz="14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4" name="Plassholder for bilde 4"/>
          <p:cNvSpPr>
            <a:spLocks noGrp="1"/>
          </p:cNvSpPr>
          <p:nvPr>
            <p:ph type="pic" sz="quarter" idx="11" hasCustomPrompt="1"/>
          </p:nvPr>
        </p:nvSpPr>
        <p:spPr>
          <a:xfrm>
            <a:off x="3168000" y="180000"/>
            <a:ext cx="2808000" cy="2055600"/>
          </a:xfrm>
          <a:prstGeom prst="rect">
            <a:avLst/>
          </a:prstGeom>
        </p:spPr>
        <p:txBody>
          <a:bodyPr>
            <a:normAutofit/>
          </a:bodyPr>
          <a:lstStyle>
            <a:lvl1pPr marL="0" indent="0">
              <a:buNone/>
              <a:defRPr sz="14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5" name="Plassholder for bilde 4"/>
          <p:cNvSpPr>
            <a:spLocks noGrp="1"/>
          </p:cNvSpPr>
          <p:nvPr>
            <p:ph type="pic" sz="quarter" idx="12" hasCustomPrompt="1"/>
          </p:nvPr>
        </p:nvSpPr>
        <p:spPr>
          <a:xfrm>
            <a:off x="6156000" y="180000"/>
            <a:ext cx="2808000" cy="2055600"/>
          </a:xfrm>
          <a:prstGeom prst="rect">
            <a:avLst/>
          </a:prstGeom>
        </p:spPr>
        <p:txBody>
          <a:bodyPr>
            <a:normAutofit/>
          </a:bodyPr>
          <a:lstStyle>
            <a:lvl1pPr marL="0" indent="0">
              <a:buNone/>
              <a:defRPr sz="14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6" name="Rektangel 5"/>
          <p:cNvSpPr/>
          <p:nvPr userDrawn="1"/>
        </p:nvSpPr>
        <p:spPr>
          <a:xfrm>
            <a:off x="180000" y="2415600"/>
            <a:ext cx="2808000" cy="20556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7" name="Rektangel 6"/>
          <p:cNvSpPr/>
          <p:nvPr userDrawn="1"/>
        </p:nvSpPr>
        <p:spPr>
          <a:xfrm>
            <a:off x="3168000" y="2419542"/>
            <a:ext cx="2808000" cy="20556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8" name="Rektangel 7"/>
          <p:cNvSpPr/>
          <p:nvPr userDrawn="1"/>
        </p:nvSpPr>
        <p:spPr>
          <a:xfrm>
            <a:off x="6156000" y="2419542"/>
            <a:ext cx="2808000" cy="20556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10" name="Undertittel 2"/>
          <p:cNvSpPr>
            <a:spLocks noGrp="1"/>
          </p:cNvSpPr>
          <p:nvPr>
            <p:ph type="subTitle" idx="1" hasCustomPrompt="1"/>
          </p:nvPr>
        </p:nvSpPr>
        <p:spPr>
          <a:xfrm>
            <a:off x="251520" y="2499742"/>
            <a:ext cx="2663984" cy="1872208"/>
          </a:xfrm>
          <a:prstGeom prst="rect">
            <a:avLst/>
          </a:prstGeom>
          <a:ln>
            <a:noFill/>
          </a:ln>
        </p:spPr>
        <p:txBody>
          <a:bodyPr anchor="ctr" anchorCtr="0"/>
          <a:lstStyle>
            <a:lvl1pPr marL="0" indent="0" algn="ctr">
              <a:buNone/>
              <a:defRPr sz="1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p:txBody>
      </p:sp>
      <p:sp>
        <p:nvSpPr>
          <p:cNvPr id="17" name="Plassholder for tekst 16"/>
          <p:cNvSpPr>
            <a:spLocks noGrp="1"/>
          </p:cNvSpPr>
          <p:nvPr>
            <p:ph type="body" sz="quarter" idx="13" hasCustomPrompt="1"/>
          </p:nvPr>
        </p:nvSpPr>
        <p:spPr>
          <a:xfrm>
            <a:off x="3276600" y="2500313"/>
            <a:ext cx="2590800" cy="1871662"/>
          </a:xfrm>
          <a:prstGeom prst="rect">
            <a:avLst/>
          </a:prstGeom>
        </p:spPr>
        <p:txBody>
          <a:bodyPr vert="horz" anchor="ctr" anchorCtr="0"/>
          <a:lstStyle>
            <a:lvl1pPr marL="0" indent="0" algn="ctr">
              <a:buNone/>
              <a:defRPr sz="1600"/>
            </a:lvl1pPr>
          </a:lstStyle>
          <a:p>
            <a:pPr lvl="0"/>
            <a:r>
              <a:rPr lang="nb-NO" dirty="0"/>
              <a:t>Edit </a:t>
            </a:r>
            <a:r>
              <a:rPr lang="nb-NO" dirty="0" err="1"/>
              <a:t>this</a:t>
            </a:r>
            <a:r>
              <a:rPr lang="nb-NO" dirty="0"/>
              <a:t> </a:t>
            </a:r>
            <a:r>
              <a:rPr lang="nb-NO" dirty="0" err="1"/>
              <a:t>text</a:t>
            </a:r>
            <a:endParaRPr lang="nb-NO" dirty="0"/>
          </a:p>
        </p:txBody>
      </p:sp>
      <p:sp>
        <p:nvSpPr>
          <p:cNvPr id="18" name="Plassholder for tekst 16"/>
          <p:cNvSpPr>
            <a:spLocks noGrp="1"/>
          </p:cNvSpPr>
          <p:nvPr>
            <p:ph type="body" sz="quarter" idx="14" hasCustomPrompt="1"/>
          </p:nvPr>
        </p:nvSpPr>
        <p:spPr>
          <a:xfrm>
            <a:off x="6264000" y="2507784"/>
            <a:ext cx="2590800" cy="1871662"/>
          </a:xfrm>
          <a:prstGeom prst="rect">
            <a:avLst/>
          </a:prstGeom>
        </p:spPr>
        <p:txBody>
          <a:bodyPr vert="horz" anchor="ctr" anchorCtr="0"/>
          <a:lstStyle>
            <a:lvl1pPr marL="0" indent="0" algn="ctr">
              <a:buNone/>
              <a:defRPr sz="1600"/>
            </a:lvl1pPr>
          </a:lstStyle>
          <a:p>
            <a:pPr lvl="0"/>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42809840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X Image">
    <p:spTree>
      <p:nvGrpSpPr>
        <p:cNvPr id="1" name=""/>
        <p:cNvGrpSpPr/>
        <p:nvPr/>
      </p:nvGrpSpPr>
      <p:grpSpPr>
        <a:xfrm>
          <a:off x="0" y="0"/>
          <a:ext cx="0" cy="0"/>
          <a:chOff x="0" y="0"/>
          <a:chExt cx="0" cy="0"/>
        </a:xfrm>
      </p:grpSpPr>
      <p:sp>
        <p:nvSpPr>
          <p:cNvPr id="3" name="Plassholder for bilde 4"/>
          <p:cNvSpPr>
            <a:spLocks noGrp="1"/>
          </p:cNvSpPr>
          <p:nvPr>
            <p:ph type="pic" sz="quarter" idx="11" hasCustomPrompt="1"/>
          </p:nvPr>
        </p:nvSpPr>
        <p:spPr>
          <a:xfrm>
            <a:off x="4662000" y="180000"/>
            <a:ext cx="4302000" cy="2055600"/>
          </a:xfrm>
          <a:prstGeom prst="rect">
            <a:avLst/>
          </a:prstGeom>
        </p:spPr>
        <p:txBody>
          <a:bodyPr>
            <a:normAutofit/>
          </a:bodyPr>
          <a:lstStyle>
            <a:lvl1pPr marL="0" indent="0">
              <a:buNone/>
              <a:defRPr sz="20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4" name="Plassholder for bilde 4"/>
          <p:cNvSpPr>
            <a:spLocks noGrp="1"/>
          </p:cNvSpPr>
          <p:nvPr>
            <p:ph type="pic" sz="quarter" idx="10" hasCustomPrompt="1"/>
          </p:nvPr>
        </p:nvSpPr>
        <p:spPr>
          <a:xfrm>
            <a:off x="179512" y="180000"/>
            <a:ext cx="4302000" cy="2055600"/>
          </a:xfrm>
          <a:prstGeom prst="rect">
            <a:avLst/>
          </a:prstGeom>
        </p:spPr>
        <p:txBody>
          <a:bodyPr>
            <a:normAutofit/>
          </a:bodyPr>
          <a:lstStyle>
            <a:lvl1pPr marL="0" indent="0">
              <a:buNone/>
              <a:defRPr sz="20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5" name="Plassholder for bilde 4"/>
          <p:cNvSpPr>
            <a:spLocks noGrp="1"/>
          </p:cNvSpPr>
          <p:nvPr>
            <p:ph type="pic" sz="quarter" idx="12" hasCustomPrompt="1"/>
          </p:nvPr>
        </p:nvSpPr>
        <p:spPr>
          <a:xfrm>
            <a:off x="4662000" y="2421617"/>
            <a:ext cx="4302000" cy="2055600"/>
          </a:xfrm>
          <a:prstGeom prst="rect">
            <a:avLst/>
          </a:prstGeom>
        </p:spPr>
        <p:txBody>
          <a:bodyPr>
            <a:normAutofit/>
          </a:bodyPr>
          <a:lstStyle>
            <a:lvl1pPr marL="0" indent="0">
              <a:buNone/>
              <a:defRPr sz="20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6" name="Plassholder for bilde 4"/>
          <p:cNvSpPr>
            <a:spLocks noGrp="1"/>
          </p:cNvSpPr>
          <p:nvPr>
            <p:ph type="pic" sz="quarter" idx="13" hasCustomPrompt="1"/>
          </p:nvPr>
        </p:nvSpPr>
        <p:spPr>
          <a:xfrm>
            <a:off x="179512" y="2415600"/>
            <a:ext cx="4302000" cy="2055600"/>
          </a:xfrm>
          <a:prstGeom prst="rect">
            <a:avLst/>
          </a:prstGeom>
        </p:spPr>
        <p:txBody>
          <a:bodyPr>
            <a:normAutofit/>
          </a:bodyPr>
          <a:lstStyle>
            <a:lvl1pPr marL="0" indent="0">
              <a:buNone/>
              <a:defRPr sz="20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Tree>
    <p:extLst>
      <p:ext uri="{BB962C8B-B14F-4D97-AF65-F5344CB8AC3E}">
        <p14:creationId xmlns:p14="http://schemas.microsoft.com/office/powerpoint/2010/main" val="21672494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 X Image">
    <p:spTree>
      <p:nvGrpSpPr>
        <p:cNvPr id="1" name=""/>
        <p:cNvGrpSpPr/>
        <p:nvPr/>
      </p:nvGrpSpPr>
      <p:grpSpPr>
        <a:xfrm>
          <a:off x="0" y="0"/>
          <a:ext cx="0" cy="0"/>
          <a:chOff x="0" y="0"/>
          <a:chExt cx="0" cy="0"/>
        </a:xfrm>
      </p:grpSpPr>
      <p:sp>
        <p:nvSpPr>
          <p:cNvPr id="3" name="Plassholder for bilde 4"/>
          <p:cNvSpPr>
            <a:spLocks noGrp="1"/>
          </p:cNvSpPr>
          <p:nvPr>
            <p:ph type="pic" sz="quarter" idx="10" hasCustomPrompt="1"/>
          </p:nvPr>
        </p:nvSpPr>
        <p:spPr>
          <a:xfrm>
            <a:off x="179512" y="180000"/>
            <a:ext cx="2808000" cy="2055600"/>
          </a:xfrm>
          <a:prstGeom prst="rect">
            <a:avLst/>
          </a:prstGeom>
        </p:spPr>
        <p:txBody>
          <a:bodyPr>
            <a:normAutofit/>
          </a:bodyPr>
          <a:lstStyle>
            <a:lvl1pPr marL="0" indent="0">
              <a:buNone/>
              <a:defRPr sz="14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4" name="Plassholder for bilde 4"/>
          <p:cNvSpPr>
            <a:spLocks noGrp="1"/>
          </p:cNvSpPr>
          <p:nvPr>
            <p:ph type="pic" sz="quarter" idx="11" hasCustomPrompt="1"/>
          </p:nvPr>
        </p:nvSpPr>
        <p:spPr>
          <a:xfrm>
            <a:off x="3168000" y="180000"/>
            <a:ext cx="2808000" cy="2055600"/>
          </a:xfrm>
          <a:prstGeom prst="rect">
            <a:avLst/>
          </a:prstGeom>
        </p:spPr>
        <p:txBody>
          <a:bodyPr>
            <a:normAutofit/>
          </a:bodyPr>
          <a:lstStyle>
            <a:lvl1pPr marL="0" indent="0">
              <a:buNone/>
              <a:defRPr sz="14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5" name="Plassholder for bilde 4"/>
          <p:cNvSpPr>
            <a:spLocks noGrp="1"/>
          </p:cNvSpPr>
          <p:nvPr>
            <p:ph type="pic" sz="quarter" idx="12" hasCustomPrompt="1"/>
          </p:nvPr>
        </p:nvSpPr>
        <p:spPr>
          <a:xfrm>
            <a:off x="6156000" y="180000"/>
            <a:ext cx="2808000" cy="2055600"/>
          </a:xfrm>
          <a:prstGeom prst="rect">
            <a:avLst/>
          </a:prstGeom>
        </p:spPr>
        <p:txBody>
          <a:bodyPr>
            <a:normAutofit/>
          </a:bodyPr>
          <a:lstStyle>
            <a:lvl1pPr marL="0" indent="0">
              <a:buNone/>
              <a:defRPr sz="14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6" name="Plassholder for bilde 4"/>
          <p:cNvSpPr>
            <a:spLocks noGrp="1"/>
          </p:cNvSpPr>
          <p:nvPr>
            <p:ph type="pic" sz="quarter" idx="13" hasCustomPrompt="1"/>
          </p:nvPr>
        </p:nvSpPr>
        <p:spPr>
          <a:xfrm>
            <a:off x="179512" y="2415600"/>
            <a:ext cx="2808000" cy="2055600"/>
          </a:xfrm>
          <a:prstGeom prst="rect">
            <a:avLst/>
          </a:prstGeom>
        </p:spPr>
        <p:txBody>
          <a:bodyPr>
            <a:normAutofit/>
          </a:bodyPr>
          <a:lstStyle>
            <a:lvl1pPr marL="0" indent="0">
              <a:buNone/>
              <a:defRPr sz="14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7" name="Plassholder for bilde 4"/>
          <p:cNvSpPr>
            <a:spLocks noGrp="1"/>
          </p:cNvSpPr>
          <p:nvPr>
            <p:ph type="pic" sz="quarter" idx="14" hasCustomPrompt="1"/>
          </p:nvPr>
        </p:nvSpPr>
        <p:spPr>
          <a:xfrm>
            <a:off x="3168000" y="2415600"/>
            <a:ext cx="2808000" cy="2055600"/>
          </a:xfrm>
          <a:prstGeom prst="rect">
            <a:avLst/>
          </a:prstGeom>
        </p:spPr>
        <p:txBody>
          <a:bodyPr>
            <a:normAutofit/>
          </a:bodyPr>
          <a:lstStyle>
            <a:lvl1pPr marL="0" indent="0">
              <a:buNone/>
              <a:defRPr sz="14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8" name="Plassholder for bilde 4"/>
          <p:cNvSpPr>
            <a:spLocks noGrp="1"/>
          </p:cNvSpPr>
          <p:nvPr>
            <p:ph type="pic" sz="quarter" idx="15" hasCustomPrompt="1"/>
          </p:nvPr>
        </p:nvSpPr>
        <p:spPr>
          <a:xfrm>
            <a:off x="6156000" y="2415600"/>
            <a:ext cx="2808000" cy="2055600"/>
          </a:xfrm>
          <a:prstGeom prst="rect">
            <a:avLst/>
          </a:prstGeom>
        </p:spPr>
        <p:txBody>
          <a:bodyPr>
            <a:normAutofit/>
          </a:bodyPr>
          <a:lstStyle>
            <a:lvl1pPr marL="0" indent="0">
              <a:buNone/>
              <a:defRPr sz="1400" baseline="0"/>
            </a:lvl1pPr>
          </a:lstStyle>
          <a:p>
            <a:r>
              <a:rPr lang="nb-NO" dirty="0" err="1"/>
              <a:t>Click</a:t>
            </a:r>
            <a:r>
              <a:rPr lang="nb-NO" dirty="0"/>
              <a:t> </a:t>
            </a:r>
            <a:r>
              <a:rPr lang="nb-NO" dirty="0" err="1"/>
              <a:t>icon</a:t>
            </a:r>
            <a:r>
              <a:rPr lang="nb-NO" dirty="0"/>
              <a:t> to </a:t>
            </a:r>
            <a:r>
              <a:rPr lang="nb-NO" dirty="0" err="1"/>
              <a:t>insert</a:t>
            </a:r>
            <a:r>
              <a:rPr lang="nb-NO" dirty="0"/>
              <a:t> image</a:t>
            </a:r>
          </a:p>
        </p:txBody>
      </p:sp>
    </p:spTree>
    <p:extLst>
      <p:ext uri="{BB962C8B-B14F-4D97-AF65-F5344CB8AC3E}">
        <p14:creationId xmlns:p14="http://schemas.microsoft.com/office/powerpoint/2010/main" val="3946366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Rektangel 5"/>
          <p:cNvSpPr/>
          <p:nvPr userDrawn="1"/>
        </p:nvSpPr>
        <p:spPr>
          <a:xfrm>
            <a:off x="180000" y="180000"/>
            <a:ext cx="8784000" cy="42912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5" name="Tittel 1"/>
          <p:cNvSpPr>
            <a:spLocks noGrp="1"/>
          </p:cNvSpPr>
          <p:nvPr>
            <p:ph type="ctrTitle" hasCustomPrompt="1"/>
          </p:nvPr>
        </p:nvSpPr>
        <p:spPr>
          <a:xfrm>
            <a:off x="685800" y="1799201"/>
            <a:ext cx="7772400" cy="1102519"/>
          </a:xfrm>
          <a:prstGeom prst="rect">
            <a:avLst/>
          </a:prstGeom>
        </p:spPr>
        <p:txBody>
          <a:bodyPr/>
          <a:lstStyle>
            <a:lvl1pPr algn="ctr">
              <a:defRPr>
                <a:solidFill>
                  <a:schemeClr val="bg1"/>
                </a:solidFill>
              </a:defRPr>
            </a:lvl1pPr>
          </a:lstStyle>
          <a:p>
            <a:r>
              <a:rPr lang="nb-NO" dirty="0"/>
              <a:t>EDIT THIS TEXT</a:t>
            </a:r>
          </a:p>
        </p:txBody>
      </p:sp>
    </p:spTree>
    <p:extLst>
      <p:ext uri="{BB962C8B-B14F-4D97-AF65-F5344CB8AC3E}">
        <p14:creationId xmlns:p14="http://schemas.microsoft.com/office/powerpoint/2010/main" val="32626459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3" name="Bild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55876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slide">
    <p:spTree>
      <p:nvGrpSpPr>
        <p:cNvPr id="1" name=""/>
        <p:cNvGrpSpPr/>
        <p:nvPr/>
      </p:nvGrpSpPr>
      <p:grpSpPr>
        <a:xfrm>
          <a:off x="0" y="0"/>
          <a:ext cx="0" cy="0"/>
          <a:chOff x="0" y="0"/>
          <a:chExt cx="0" cy="0"/>
        </a:xfrm>
      </p:grpSpPr>
      <p:sp>
        <p:nvSpPr>
          <p:cNvPr id="4" name="Rektangel 3"/>
          <p:cNvSpPr/>
          <p:nvPr userDrawn="1"/>
        </p:nvSpPr>
        <p:spPr>
          <a:xfrm>
            <a:off x="180000" y="180000"/>
            <a:ext cx="8784000" cy="42912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2" name="Tittel 1"/>
          <p:cNvSpPr>
            <a:spLocks noGrp="1"/>
          </p:cNvSpPr>
          <p:nvPr>
            <p:ph type="title" hasCustomPrompt="1"/>
          </p:nvPr>
        </p:nvSpPr>
        <p:spPr>
          <a:xfrm>
            <a:off x="457200" y="332339"/>
            <a:ext cx="8229600" cy="857250"/>
          </a:xfrm>
          <a:prstGeom prst="rect">
            <a:avLst/>
          </a:prstGeom>
        </p:spPr>
        <p:txBody>
          <a:bodyPr vert="horz"/>
          <a:lstStyle>
            <a:lvl1pPr algn="l">
              <a:defRPr sz="3600"/>
            </a:lvl1pPr>
          </a:lstStyle>
          <a:p>
            <a:r>
              <a:rPr lang="nb-NO" dirty="0"/>
              <a:t>Edit </a:t>
            </a:r>
            <a:r>
              <a:rPr lang="nb-NO" dirty="0" err="1"/>
              <a:t>this</a:t>
            </a:r>
            <a:r>
              <a:rPr lang="nb-NO" dirty="0"/>
              <a:t> </a:t>
            </a:r>
            <a:r>
              <a:rPr lang="nb-NO" dirty="0" err="1"/>
              <a:t>text</a:t>
            </a:r>
            <a:endParaRPr lang="nb-NO" dirty="0"/>
          </a:p>
        </p:txBody>
      </p:sp>
      <p:sp>
        <p:nvSpPr>
          <p:cNvPr id="7" name="Undertittel 2"/>
          <p:cNvSpPr>
            <a:spLocks noGrp="1"/>
          </p:cNvSpPr>
          <p:nvPr>
            <p:ph type="subTitle" idx="1" hasCustomPrompt="1"/>
          </p:nvPr>
        </p:nvSpPr>
        <p:spPr>
          <a:xfrm>
            <a:off x="467694" y="1256136"/>
            <a:ext cx="8219105" cy="2942639"/>
          </a:xfrm>
          <a:prstGeom prst="rect">
            <a:avLst/>
          </a:prstGeom>
        </p:spPr>
        <p:txBody>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3306776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bulletlist">
    <p:spTree>
      <p:nvGrpSpPr>
        <p:cNvPr id="1" name=""/>
        <p:cNvGrpSpPr/>
        <p:nvPr/>
      </p:nvGrpSpPr>
      <p:grpSpPr>
        <a:xfrm>
          <a:off x="0" y="0"/>
          <a:ext cx="0" cy="0"/>
          <a:chOff x="0" y="0"/>
          <a:chExt cx="0" cy="0"/>
        </a:xfrm>
      </p:grpSpPr>
      <p:sp>
        <p:nvSpPr>
          <p:cNvPr id="4" name="Rektangel 3"/>
          <p:cNvSpPr/>
          <p:nvPr userDrawn="1"/>
        </p:nvSpPr>
        <p:spPr>
          <a:xfrm>
            <a:off x="180000" y="180000"/>
            <a:ext cx="8784000" cy="42912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2" name="Tittel 1"/>
          <p:cNvSpPr>
            <a:spLocks noGrp="1"/>
          </p:cNvSpPr>
          <p:nvPr>
            <p:ph type="title" hasCustomPrompt="1"/>
          </p:nvPr>
        </p:nvSpPr>
        <p:spPr>
          <a:xfrm>
            <a:off x="457200" y="332339"/>
            <a:ext cx="8229600" cy="857250"/>
          </a:xfrm>
          <a:prstGeom prst="rect">
            <a:avLst/>
          </a:prstGeom>
        </p:spPr>
        <p:txBody>
          <a:bodyPr vert="horz"/>
          <a:lstStyle>
            <a:lvl1pPr algn="l">
              <a:defRPr sz="3600"/>
            </a:lvl1pPr>
          </a:lstStyle>
          <a:p>
            <a:r>
              <a:rPr lang="nb-NO" dirty="0"/>
              <a:t>Edit </a:t>
            </a:r>
            <a:r>
              <a:rPr lang="nb-NO" dirty="0" err="1"/>
              <a:t>this</a:t>
            </a:r>
            <a:r>
              <a:rPr lang="nb-NO" dirty="0"/>
              <a:t> </a:t>
            </a:r>
            <a:r>
              <a:rPr lang="nb-NO" dirty="0" err="1"/>
              <a:t>text</a:t>
            </a:r>
            <a:endParaRPr lang="nb-NO" dirty="0"/>
          </a:p>
        </p:txBody>
      </p:sp>
      <p:sp>
        <p:nvSpPr>
          <p:cNvPr id="7" name="Undertittel 2"/>
          <p:cNvSpPr>
            <a:spLocks noGrp="1"/>
          </p:cNvSpPr>
          <p:nvPr>
            <p:ph type="subTitle" idx="1" hasCustomPrompt="1"/>
          </p:nvPr>
        </p:nvSpPr>
        <p:spPr>
          <a:xfrm>
            <a:off x="467694" y="1256136"/>
            <a:ext cx="8219105" cy="2942639"/>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Tx/>
              <a:buSzTx/>
              <a:buFont typeface="Arial"/>
              <a:buChar char="•"/>
              <a:tabLst/>
              <a:defRPr sz="240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a:p>
            <a:r>
              <a:rPr lang="nb-NO" dirty="0"/>
              <a:t>And </a:t>
            </a:r>
            <a:r>
              <a:rPr lang="nb-NO" dirty="0" err="1"/>
              <a:t>edit</a:t>
            </a:r>
            <a:r>
              <a:rPr lang="nb-NO" dirty="0"/>
              <a:t> </a:t>
            </a:r>
            <a:r>
              <a:rPr lang="nb-NO" dirty="0" err="1"/>
              <a:t>this</a:t>
            </a:r>
            <a:r>
              <a:rPr lang="nb-NO" dirty="0"/>
              <a:t> </a:t>
            </a:r>
            <a:r>
              <a:rPr lang="nb-NO" dirty="0" err="1"/>
              <a:t>text</a:t>
            </a:r>
            <a:r>
              <a:rPr lang="nb-NO" dirty="0"/>
              <a:t> </a:t>
            </a:r>
            <a:r>
              <a:rPr lang="nb-NO" dirty="0" err="1"/>
              <a:t>too</a:t>
            </a:r>
            <a:endParaRPr lang="nb-NO" dirty="0"/>
          </a:p>
          <a:p>
            <a:r>
              <a:rPr lang="nb-NO" dirty="0"/>
              <a:t>This </a:t>
            </a:r>
            <a:r>
              <a:rPr lang="nb-NO" dirty="0" err="1"/>
              <a:t>text</a:t>
            </a:r>
            <a:r>
              <a:rPr lang="nb-NO" dirty="0"/>
              <a:t> </a:t>
            </a:r>
            <a:r>
              <a:rPr lang="nb-NO" dirty="0" err="1"/>
              <a:t>should</a:t>
            </a:r>
            <a:r>
              <a:rPr lang="nb-NO" dirty="0"/>
              <a:t> be </a:t>
            </a:r>
            <a:r>
              <a:rPr lang="nb-NO" dirty="0" err="1"/>
              <a:t>edited</a:t>
            </a:r>
            <a:endParaRPr lang="nb-NO" dirty="0"/>
          </a:p>
          <a:p>
            <a:endParaRPr lang="nb-NO" dirty="0"/>
          </a:p>
          <a:p>
            <a:endParaRPr lang="nb-NO" dirty="0"/>
          </a:p>
        </p:txBody>
      </p:sp>
    </p:spTree>
    <p:extLst>
      <p:ext uri="{BB962C8B-B14F-4D97-AF65-F5344CB8AC3E}">
        <p14:creationId xmlns:p14="http://schemas.microsoft.com/office/powerpoint/2010/main" val="1604338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no heading">
    <p:spTree>
      <p:nvGrpSpPr>
        <p:cNvPr id="1" name=""/>
        <p:cNvGrpSpPr/>
        <p:nvPr/>
      </p:nvGrpSpPr>
      <p:grpSpPr>
        <a:xfrm>
          <a:off x="0" y="0"/>
          <a:ext cx="0" cy="0"/>
          <a:chOff x="0" y="0"/>
          <a:chExt cx="0" cy="0"/>
        </a:xfrm>
      </p:grpSpPr>
      <p:sp>
        <p:nvSpPr>
          <p:cNvPr id="4" name="Rektangel 3"/>
          <p:cNvSpPr/>
          <p:nvPr userDrawn="1"/>
        </p:nvSpPr>
        <p:spPr>
          <a:xfrm>
            <a:off x="180000" y="180000"/>
            <a:ext cx="8784488" cy="42912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5" name="Undertittel 2"/>
          <p:cNvSpPr>
            <a:spLocks noGrp="1"/>
          </p:cNvSpPr>
          <p:nvPr>
            <p:ph type="subTitle" idx="1" hasCustomPrompt="1"/>
          </p:nvPr>
        </p:nvSpPr>
        <p:spPr>
          <a:xfrm>
            <a:off x="323528" y="512677"/>
            <a:ext cx="8496944" cy="3787265"/>
          </a:xfrm>
          <a:prstGeom prst="rect">
            <a:avLst/>
          </a:prstGeom>
        </p:spPr>
        <p:txBody>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2016321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slide">
    <p:spTree>
      <p:nvGrpSpPr>
        <p:cNvPr id="1" name=""/>
        <p:cNvGrpSpPr/>
        <p:nvPr/>
      </p:nvGrpSpPr>
      <p:grpSpPr>
        <a:xfrm>
          <a:off x="0" y="0"/>
          <a:ext cx="0" cy="0"/>
          <a:chOff x="0" y="0"/>
          <a:chExt cx="0" cy="0"/>
        </a:xfrm>
      </p:grpSpPr>
      <p:sp>
        <p:nvSpPr>
          <p:cNvPr id="5" name="Plassholder for bilde 4"/>
          <p:cNvSpPr>
            <a:spLocks noGrp="1"/>
          </p:cNvSpPr>
          <p:nvPr>
            <p:ph type="pic" sz="quarter" idx="10" hasCustomPrompt="1"/>
          </p:nvPr>
        </p:nvSpPr>
        <p:spPr>
          <a:xfrm>
            <a:off x="180000" y="180000"/>
            <a:ext cx="8784000" cy="4291200"/>
          </a:xfrm>
          <a:prstGeom prst="rect">
            <a:avLst/>
          </a:prstGeom>
        </p:spPr>
        <p:txBody>
          <a:bodyPr/>
          <a:lstStyle>
            <a:lvl1pPr marL="0" indent="0">
              <a:buNone/>
              <a:defRPr sz="2800" baseline="0">
                <a:solidFill>
                  <a:schemeClr val="tx2"/>
                </a:solidFill>
              </a:defRPr>
            </a:lvl1pPr>
          </a:lstStyle>
          <a:p>
            <a:r>
              <a:rPr lang="nb-NO" dirty="0" err="1"/>
              <a:t>Click</a:t>
            </a:r>
            <a:r>
              <a:rPr lang="nb-NO" dirty="0"/>
              <a:t> </a:t>
            </a:r>
            <a:r>
              <a:rPr lang="nb-NO" dirty="0" err="1"/>
              <a:t>icon</a:t>
            </a:r>
            <a:r>
              <a:rPr lang="nb-NO" dirty="0"/>
              <a:t> to </a:t>
            </a:r>
            <a:r>
              <a:rPr lang="nb-NO" dirty="0" err="1"/>
              <a:t>insert</a:t>
            </a:r>
            <a:r>
              <a:rPr lang="nb-NO" dirty="0"/>
              <a:t> image.</a:t>
            </a:r>
          </a:p>
        </p:txBody>
      </p:sp>
    </p:spTree>
    <p:extLst>
      <p:ext uri="{BB962C8B-B14F-4D97-AF65-F5344CB8AC3E}">
        <p14:creationId xmlns:p14="http://schemas.microsoft.com/office/powerpoint/2010/main" val="2161610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slide">
    <p:spTree>
      <p:nvGrpSpPr>
        <p:cNvPr id="1" name=""/>
        <p:cNvGrpSpPr/>
        <p:nvPr/>
      </p:nvGrpSpPr>
      <p:grpSpPr>
        <a:xfrm>
          <a:off x="0" y="0"/>
          <a:ext cx="0" cy="0"/>
          <a:chOff x="0" y="0"/>
          <a:chExt cx="0" cy="0"/>
        </a:xfrm>
      </p:grpSpPr>
      <p:sp>
        <p:nvSpPr>
          <p:cNvPr id="3" name="Plassholder for media 2"/>
          <p:cNvSpPr>
            <a:spLocks noGrp="1"/>
          </p:cNvSpPr>
          <p:nvPr>
            <p:ph type="media" sz="quarter" idx="10" hasCustomPrompt="1"/>
          </p:nvPr>
        </p:nvSpPr>
        <p:spPr>
          <a:xfrm>
            <a:off x="180000" y="180000"/>
            <a:ext cx="8784000" cy="4291200"/>
          </a:xfrm>
          <a:prstGeom prst="rect">
            <a:avLst/>
          </a:prstGeom>
        </p:spPr>
        <p:txBody>
          <a:bodyPr vert="horz"/>
          <a:lstStyle>
            <a:lvl1pPr marL="0" indent="0">
              <a:buNone/>
              <a:defRPr sz="2800">
                <a:solidFill>
                  <a:schemeClr val="tx1">
                    <a:lumMod val="50000"/>
                    <a:lumOff val="50000"/>
                  </a:schemeClr>
                </a:solidFill>
              </a:defRPr>
            </a:lvl1pPr>
          </a:lstStyle>
          <a:p>
            <a:r>
              <a:rPr lang="nb-NO" dirty="0" err="1"/>
              <a:t>Click</a:t>
            </a:r>
            <a:r>
              <a:rPr lang="nb-NO" dirty="0"/>
              <a:t> </a:t>
            </a:r>
            <a:r>
              <a:rPr lang="nb-NO" dirty="0" err="1"/>
              <a:t>icon</a:t>
            </a:r>
            <a:r>
              <a:rPr lang="nb-NO" dirty="0"/>
              <a:t> to </a:t>
            </a:r>
            <a:r>
              <a:rPr lang="nb-NO" dirty="0" err="1"/>
              <a:t>insert</a:t>
            </a:r>
            <a:r>
              <a:rPr lang="nb-NO" dirty="0"/>
              <a:t> video.</a:t>
            </a:r>
          </a:p>
        </p:txBody>
      </p:sp>
    </p:spTree>
    <p:extLst>
      <p:ext uri="{BB962C8B-B14F-4D97-AF65-F5344CB8AC3E}">
        <p14:creationId xmlns:p14="http://schemas.microsoft.com/office/powerpoint/2010/main" val="1752361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Heading">
    <p:spTree>
      <p:nvGrpSpPr>
        <p:cNvPr id="1" name=""/>
        <p:cNvGrpSpPr/>
        <p:nvPr/>
      </p:nvGrpSpPr>
      <p:grpSpPr>
        <a:xfrm>
          <a:off x="0" y="0"/>
          <a:ext cx="0" cy="0"/>
          <a:chOff x="0" y="0"/>
          <a:chExt cx="0" cy="0"/>
        </a:xfrm>
      </p:grpSpPr>
      <p:sp>
        <p:nvSpPr>
          <p:cNvPr id="3" name="Plassholder for bilde 4"/>
          <p:cNvSpPr>
            <a:spLocks noGrp="1"/>
          </p:cNvSpPr>
          <p:nvPr>
            <p:ph type="pic" sz="quarter" idx="10" hasCustomPrompt="1"/>
          </p:nvPr>
        </p:nvSpPr>
        <p:spPr>
          <a:xfrm>
            <a:off x="180000" y="180000"/>
            <a:ext cx="8784000" cy="4291200"/>
          </a:xfrm>
          <a:prstGeom prst="rect">
            <a:avLst/>
          </a:prstGeom>
        </p:spPr>
        <p:txBody>
          <a:bodyPr/>
          <a:lstStyle>
            <a:lvl1pPr marL="0" indent="0">
              <a:buNone/>
              <a:defRPr sz="2800" baseline="0">
                <a:solidFill>
                  <a:srgbClr val="808080"/>
                </a:solidFill>
              </a:defRPr>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2" name="Tittel 1"/>
          <p:cNvSpPr>
            <a:spLocks noGrp="1"/>
          </p:cNvSpPr>
          <p:nvPr>
            <p:ph type="title" hasCustomPrompt="1"/>
          </p:nvPr>
        </p:nvSpPr>
        <p:spPr>
          <a:xfrm>
            <a:off x="2339752" y="2931790"/>
            <a:ext cx="4536504" cy="857250"/>
          </a:xfrm>
          <a:prstGeom prst="rect">
            <a:avLst/>
          </a:prstGeom>
          <a:solidFill>
            <a:schemeClr val="tx1">
              <a:lumMod val="85000"/>
              <a:lumOff val="15000"/>
              <a:alpha val="75000"/>
            </a:schemeClr>
          </a:solidFill>
        </p:spPr>
        <p:txBody>
          <a:bodyPr vert="horz"/>
          <a:lstStyle>
            <a:lvl1pPr>
              <a:defRPr>
                <a:solidFill>
                  <a:schemeClr val="bg1"/>
                </a:solidFill>
              </a:defRPr>
            </a:lvl1pPr>
          </a:lstStyle>
          <a:p>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198860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Image (1)">
    <p:spTree>
      <p:nvGrpSpPr>
        <p:cNvPr id="1" name=""/>
        <p:cNvGrpSpPr/>
        <p:nvPr/>
      </p:nvGrpSpPr>
      <p:grpSpPr>
        <a:xfrm>
          <a:off x="0" y="0"/>
          <a:ext cx="0" cy="0"/>
          <a:chOff x="0" y="0"/>
          <a:chExt cx="0" cy="0"/>
        </a:xfrm>
      </p:grpSpPr>
      <p:sp>
        <p:nvSpPr>
          <p:cNvPr id="3" name="Plassholder for bilde 4"/>
          <p:cNvSpPr>
            <a:spLocks noGrp="1"/>
          </p:cNvSpPr>
          <p:nvPr>
            <p:ph type="pic" sz="quarter" idx="11" hasCustomPrompt="1"/>
          </p:nvPr>
        </p:nvSpPr>
        <p:spPr>
          <a:xfrm>
            <a:off x="3168000" y="180000"/>
            <a:ext cx="5796000" cy="4291200"/>
          </a:xfrm>
          <a:prstGeom prst="rect">
            <a:avLst/>
          </a:prstGeom>
        </p:spPr>
        <p:txBody>
          <a:bodyPr>
            <a:normAutofit/>
          </a:bodyPr>
          <a:lstStyle>
            <a:lvl1pPr marL="0" indent="0">
              <a:buNone/>
              <a:defRPr sz="1600" baseline="0">
                <a:solidFill>
                  <a:srgbClr val="808080"/>
                </a:solidFill>
              </a:defRPr>
            </a:lvl1pPr>
          </a:lstStyle>
          <a:p>
            <a:r>
              <a:rPr lang="nb-NO" dirty="0" err="1"/>
              <a:t>Click</a:t>
            </a:r>
            <a:r>
              <a:rPr lang="nb-NO" dirty="0"/>
              <a:t> </a:t>
            </a:r>
            <a:r>
              <a:rPr lang="nb-NO" dirty="0" err="1"/>
              <a:t>icon</a:t>
            </a:r>
            <a:r>
              <a:rPr lang="nb-NO" dirty="0"/>
              <a:t> to </a:t>
            </a:r>
            <a:r>
              <a:rPr lang="nb-NO" dirty="0" err="1"/>
              <a:t>insert</a:t>
            </a:r>
            <a:r>
              <a:rPr lang="nb-NO" dirty="0"/>
              <a:t> image</a:t>
            </a:r>
          </a:p>
        </p:txBody>
      </p:sp>
      <p:sp>
        <p:nvSpPr>
          <p:cNvPr id="4" name="Rektangel 3"/>
          <p:cNvSpPr/>
          <p:nvPr userDrawn="1"/>
        </p:nvSpPr>
        <p:spPr>
          <a:xfrm>
            <a:off x="180000" y="180000"/>
            <a:ext cx="2808000" cy="4291200"/>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a:p>
        </p:txBody>
      </p:sp>
      <p:sp>
        <p:nvSpPr>
          <p:cNvPr id="6" name="Undertittel 2"/>
          <p:cNvSpPr>
            <a:spLocks noGrp="1"/>
          </p:cNvSpPr>
          <p:nvPr>
            <p:ph type="subTitle" idx="1" hasCustomPrompt="1"/>
          </p:nvPr>
        </p:nvSpPr>
        <p:spPr>
          <a:xfrm>
            <a:off x="323528" y="512677"/>
            <a:ext cx="2520280" cy="3787265"/>
          </a:xfrm>
          <a:prstGeom prst="rect">
            <a:avLst/>
          </a:prstGeom>
        </p:spPr>
        <p:txBody>
          <a:bodyPr/>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Edit </a:t>
            </a:r>
            <a:r>
              <a:rPr lang="nb-NO" dirty="0" err="1"/>
              <a:t>this</a:t>
            </a:r>
            <a:r>
              <a:rPr lang="nb-NO" dirty="0"/>
              <a:t> </a:t>
            </a:r>
            <a:r>
              <a:rPr lang="nb-NO" dirty="0" err="1"/>
              <a:t>text</a:t>
            </a:r>
            <a:endParaRPr lang="nb-NO" dirty="0"/>
          </a:p>
        </p:txBody>
      </p:sp>
    </p:spTree>
    <p:extLst>
      <p:ext uri="{BB962C8B-B14F-4D97-AF65-F5344CB8AC3E}">
        <p14:creationId xmlns:p14="http://schemas.microsoft.com/office/powerpoint/2010/main" val="2088012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Bilde 2" descr="logostripe.pdf"/>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0" y="4643437"/>
            <a:ext cx="9144000" cy="500063"/>
          </a:xfrm>
          <a:prstGeom prst="rect">
            <a:avLst/>
          </a:prstGeom>
        </p:spPr>
      </p:pic>
    </p:spTree>
    <p:extLst>
      <p:ext uri="{BB962C8B-B14F-4D97-AF65-F5344CB8AC3E}">
        <p14:creationId xmlns:p14="http://schemas.microsoft.com/office/powerpoint/2010/main" val="3494257534"/>
      </p:ext>
    </p:extLst>
  </p:cSld>
  <p:clrMap bg1="lt1" tx1="dk1" bg2="lt2" tx2="dk2" accent1="accent1" accent2="accent2" accent3="accent3" accent4="accent4" accent5="accent5" accent6="accent6" hlink="hlink" folHlink="folHlink"/>
  <p:sldLayoutIdLst>
    <p:sldLayoutId id="2147483681" r:id="rId1"/>
    <p:sldLayoutId id="2147483651" r:id="rId2"/>
    <p:sldLayoutId id="2147483682" r:id="rId3"/>
    <p:sldLayoutId id="2147483697" r:id="rId4"/>
    <p:sldLayoutId id="2147483695" r:id="rId5"/>
    <p:sldLayoutId id="2147483652" r:id="rId6"/>
    <p:sldLayoutId id="2147483698" r:id="rId7"/>
    <p:sldLayoutId id="2147483690" r:id="rId8"/>
    <p:sldLayoutId id="2147483692" r:id="rId9"/>
    <p:sldLayoutId id="2147483686" r:id="rId10"/>
    <p:sldLayoutId id="2147483691" r:id="rId11"/>
    <p:sldLayoutId id="2147483694" r:id="rId12"/>
    <p:sldLayoutId id="2147483693" r:id="rId13"/>
    <p:sldLayoutId id="2147483683" r:id="rId14"/>
    <p:sldLayoutId id="2147483688" r:id="rId15"/>
    <p:sldLayoutId id="2147483684" r:id="rId16"/>
    <p:sldLayoutId id="2147483687" r:id="rId17"/>
    <p:sldLayoutId id="2147483689" r:id="rId18"/>
    <p:sldLayoutId id="2147483685" r:id="rId19"/>
    <p:sldLayoutId id="2147483696" r:id="rId2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lassholder for bilde 2" descr="flaggløpegutt.jpg"/>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 b="2"/>
          <a:stretch>
            <a:fillRect/>
          </a:stretch>
        </p:blipFill>
        <p:spPr/>
      </p:pic>
      <p:sp>
        <p:nvSpPr>
          <p:cNvPr id="2" name="TextBox 1">
            <a:extLst>
              <a:ext uri="{FF2B5EF4-FFF2-40B4-BE49-F238E27FC236}">
                <a16:creationId xmlns:a16="http://schemas.microsoft.com/office/drawing/2014/main" id="{3F2CCD56-FA8C-441D-86AE-05142BEDF408}"/>
              </a:ext>
            </a:extLst>
          </p:cNvPr>
          <p:cNvSpPr txBox="1"/>
          <p:nvPr/>
        </p:nvSpPr>
        <p:spPr>
          <a:xfrm>
            <a:off x="457200" y="3428197"/>
            <a:ext cx="8229600" cy="954107"/>
          </a:xfrm>
          <a:prstGeom prst="rect">
            <a:avLst/>
          </a:prstGeom>
        </p:spPr>
        <p:txBody>
          <a:bodyPr wrap="square" rtlCol="0" anchor="ctr" anchorCtr="0">
            <a:spAutoFit/>
          </a:bodyPr>
          <a:lstStyle/>
          <a:p>
            <a:pPr algn="ctr"/>
            <a:r>
              <a:rPr lang="en-GB" sz="2800" b="1" dirty="0">
                <a:solidFill>
                  <a:schemeClr val="bg1"/>
                </a:solidFill>
              </a:rPr>
              <a:t>Shelter rental market assessment, </a:t>
            </a:r>
          </a:p>
          <a:p>
            <a:pPr algn="ctr"/>
            <a:r>
              <a:rPr lang="en-GB" sz="2800" b="1" dirty="0">
                <a:solidFill>
                  <a:schemeClr val="bg1"/>
                </a:solidFill>
              </a:rPr>
              <a:t>NRC Afghanistan, 2018</a:t>
            </a:r>
          </a:p>
        </p:txBody>
      </p:sp>
    </p:spTree>
    <p:extLst>
      <p:ext uri="{BB962C8B-B14F-4D97-AF65-F5344CB8AC3E}">
        <p14:creationId xmlns:p14="http://schemas.microsoft.com/office/powerpoint/2010/main" val="2984374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8670B1B-4D0C-47A8-AA4A-807299A311AE}"/>
              </a:ext>
            </a:extLst>
          </p:cNvPr>
          <p:cNvSpPr>
            <a:spLocks noGrp="1"/>
          </p:cNvSpPr>
          <p:nvPr>
            <p:ph type="title"/>
          </p:nvPr>
        </p:nvSpPr>
        <p:spPr/>
        <p:txBody>
          <a:bodyPr/>
          <a:lstStyle/>
          <a:p>
            <a:r>
              <a:rPr lang="en-GB" dirty="0"/>
              <a:t>Findings: utilities</a:t>
            </a:r>
          </a:p>
        </p:txBody>
      </p:sp>
      <p:sp>
        <p:nvSpPr>
          <p:cNvPr id="7" name="Subtitle 6">
            <a:extLst>
              <a:ext uri="{FF2B5EF4-FFF2-40B4-BE49-F238E27FC236}">
                <a16:creationId xmlns:a16="http://schemas.microsoft.com/office/drawing/2014/main" id="{64C5FB2F-B044-4D24-81DE-959B920D26D8}"/>
              </a:ext>
            </a:extLst>
          </p:cNvPr>
          <p:cNvSpPr>
            <a:spLocks noGrp="1"/>
          </p:cNvSpPr>
          <p:nvPr>
            <p:ph type="subTitle" idx="1"/>
          </p:nvPr>
        </p:nvSpPr>
        <p:spPr/>
        <p:txBody>
          <a:bodyPr/>
          <a:lstStyle/>
          <a:p>
            <a:pPr marL="342900" indent="-342900">
              <a:buFont typeface="Arial" panose="020B0604020202020204" pitchFamily="34" charset="0"/>
              <a:buChar char="•"/>
            </a:pPr>
            <a:r>
              <a:rPr lang="en-GB" sz="2000" dirty="0"/>
              <a:t>Variation in terms of availability and prices of utilities (electricity, water, fuel)</a:t>
            </a:r>
          </a:p>
          <a:p>
            <a:pPr marL="342900" indent="-342900">
              <a:buFont typeface="Arial" panose="020B0604020202020204" pitchFamily="34" charset="0"/>
              <a:buChar char="•"/>
            </a:pPr>
            <a:r>
              <a:rPr lang="en-GB" sz="2000" dirty="0"/>
              <a:t>On average cost of utilities constitutes 50 to 90% of the rental costs.</a:t>
            </a:r>
          </a:p>
          <a:p>
            <a:pPr marL="342900" indent="-342900">
              <a:buFont typeface="Arial" panose="020B0604020202020204" pitchFamily="34" charset="0"/>
              <a:buChar char="•"/>
            </a:pPr>
            <a:r>
              <a:rPr lang="en-GB" sz="2000" dirty="0"/>
              <a:t>Cooking fuel is the largest expense (over 2000AFN on the average, followed by electricity. Water is very often free (but often not supplied either) </a:t>
            </a:r>
          </a:p>
          <a:p>
            <a:pPr marL="342900" indent="-342900">
              <a:buFont typeface="Arial" panose="020B0604020202020204" pitchFamily="34" charset="0"/>
              <a:buChar char="•"/>
            </a:pPr>
            <a:r>
              <a:rPr lang="en-GB" sz="2000" dirty="0"/>
              <a:t>Only 16.2% of surveyed HH use heaters (gas or electric), rest have no heaters. In Jalalabad districts and Harchar over 30% use heaters, </a:t>
            </a:r>
          </a:p>
          <a:p>
            <a:pPr marL="342900" indent="-342900">
              <a:buFont typeface="Arial" panose="020B0604020202020204" pitchFamily="34" charset="0"/>
              <a:buChar char="•"/>
            </a:pPr>
            <a:r>
              <a:rPr lang="en-GB" sz="2000" dirty="0"/>
              <a:t>HH living in extremely poor conditions, also usually lack heaters (92.5%)</a:t>
            </a:r>
          </a:p>
          <a:p>
            <a:endParaRPr lang="en-GB" sz="2000" dirty="0"/>
          </a:p>
          <a:p>
            <a:endParaRPr lang="en-GB" dirty="0"/>
          </a:p>
        </p:txBody>
      </p:sp>
    </p:spTree>
    <p:extLst>
      <p:ext uri="{BB962C8B-B14F-4D97-AF65-F5344CB8AC3E}">
        <p14:creationId xmlns:p14="http://schemas.microsoft.com/office/powerpoint/2010/main" val="1026017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D845A-9D99-44C6-BA1E-08BA0CB7DB29}"/>
              </a:ext>
            </a:extLst>
          </p:cNvPr>
          <p:cNvSpPr>
            <a:spLocks noGrp="1"/>
          </p:cNvSpPr>
          <p:nvPr>
            <p:ph type="title"/>
          </p:nvPr>
        </p:nvSpPr>
        <p:spPr/>
        <p:txBody>
          <a:bodyPr/>
          <a:lstStyle/>
          <a:p>
            <a:r>
              <a:rPr lang="en-GB" sz="3200" dirty="0"/>
              <a:t>Findings: rental housing demand</a:t>
            </a:r>
          </a:p>
        </p:txBody>
      </p:sp>
      <p:sp>
        <p:nvSpPr>
          <p:cNvPr id="3" name="Subtitle 2">
            <a:extLst>
              <a:ext uri="{FF2B5EF4-FFF2-40B4-BE49-F238E27FC236}">
                <a16:creationId xmlns:a16="http://schemas.microsoft.com/office/drawing/2014/main" id="{9BDBAFB2-4AC9-492A-B7C1-790B2603AFC6}"/>
              </a:ext>
            </a:extLst>
          </p:cNvPr>
          <p:cNvSpPr>
            <a:spLocks noGrp="1"/>
          </p:cNvSpPr>
          <p:nvPr>
            <p:ph type="subTitle" idx="1"/>
          </p:nvPr>
        </p:nvSpPr>
        <p:spPr/>
        <p:txBody>
          <a:bodyPr/>
          <a:lstStyle/>
          <a:p>
            <a:pPr marL="342900" indent="-342900">
              <a:buFont typeface="Arial" panose="020B0604020202020204" pitchFamily="34" charset="0"/>
              <a:buChar char="•"/>
            </a:pPr>
            <a:r>
              <a:rPr lang="en-GB" sz="1600" dirty="0"/>
              <a:t>Demand, supply and vacancy were assessed indirectly from interviews with HH and key informants. Relative values – differences between markets matter. </a:t>
            </a:r>
          </a:p>
          <a:p>
            <a:pPr marL="342900" indent="-342900">
              <a:buFont typeface="Arial" panose="020B0604020202020204" pitchFamily="34" charset="0"/>
              <a:buChar char="•"/>
            </a:pPr>
            <a:r>
              <a:rPr lang="en-GB" sz="1600" dirty="0"/>
              <a:t>There is significant differences in demand/supply between markets, and between market segments.</a:t>
            </a:r>
          </a:p>
          <a:p>
            <a:pPr marL="342900" indent="-342900">
              <a:buFont typeface="Arial" panose="020B0604020202020204" pitchFamily="34" charset="0"/>
              <a:buChar char="•"/>
            </a:pPr>
            <a:r>
              <a:rPr lang="en-GB" sz="1600" dirty="0"/>
              <a:t>Demand was approached by asking HH whether it was difficult to find their current accommodation. Higher incidence of reported problems reflect higher demand in the market segment</a:t>
            </a:r>
          </a:p>
          <a:p>
            <a:pPr marL="800100" lvl="1" indent="-342900" algn="l">
              <a:buFont typeface="Arial" panose="020B0604020202020204" pitchFamily="34" charset="0"/>
              <a:buChar char="•"/>
            </a:pPr>
            <a:r>
              <a:rPr lang="en-GB" sz="1600" dirty="0"/>
              <a:t>HH living in “extremely poor” conditions had trouble finding housing more often, indicating a higher demand for cheaper housing </a:t>
            </a:r>
          </a:p>
          <a:p>
            <a:pPr marL="800100" lvl="1" indent="-342900" algn="l">
              <a:buFont typeface="Arial" panose="020B0604020202020204" pitchFamily="34" charset="0"/>
              <a:buChar char="•"/>
            </a:pPr>
            <a:r>
              <a:rPr lang="en-GB" sz="1600" dirty="0"/>
              <a:t>Displaced (IDP/returnees) had difficulty finding housing more often than host HH </a:t>
            </a:r>
          </a:p>
          <a:p>
            <a:pPr marL="800100" lvl="1" indent="-342900" algn="l">
              <a:buFont typeface="Arial" panose="020B0604020202020204" pitchFamily="34" charset="0"/>
              <a:buChar char="•"/>
            </a:pPr>
            <a:r>
              <a:rPr lang="en-GB" sz="1600" dirty="0"/>
              <a:t>In Bar Shegi and Harchar no HH reported issues, while in Jalalabad district, </a:t>
            </a:r>
            <a:r>
              <a:rPr lang="en-GB" sz="1600" dirty="0" err="1"/>
              <a:t>ver</a:t>
            </a:r>
            <a:r>
              <a:rPr lang="en-GB" sz="1600" dirty="0"/>
              <a:t> 30% had problems finding accommodation – reflecting demand differential</a:t>
            </a:r>
          </a:p>
        </p:txBody>
      </p:sp>
    </p:spTree>
    <p:extLst>
      <p:ext uri="{BB962C8B-B14F-4D97-AF65-F5344CB8AC3E}">
        <p14:creationId xmlns:p14="http://schemas.microsoft.com/office/powerpoint/2010/main" val="868101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12">
            <a:extLst>
              <a:ext uri="{FF2B5EF4-FFF2-40B4-BE49-F238E27FC236}">
                <a16:creationId xmlns:a16="http://schemas.microsoft.com/office/drawing/2014/main" id="{0FA86B8E-33BD-4F47-BCD6-1B2EA19D2D1C}"/>
              </a:ext>
            </a:extLst>
          </p:cNvPr>
          <p:cNvSpPr>
            <a:spLocks noGrp="1"/>
          </p:cNvSpPr>
          <p:nvPr>
            <p:ph type="subTitle" idx="1"/>
          </p:nvPr>
        </p:nvSpPr>
        <p:spPr>
          <a:xfrm>
            <a:off x="323528" y="1189038"/>
            <a:ext cx="3960290" cy="3110904"/>
          </a:xfrm>
        </p:spPr>
        <p:txBody>
          <a:bodyPr/>
          <a:lstStyle/>
          <a:p>
            <a:r>
              <a:rPr lang="en-GB" sz="1600" dirty="0"/>
              <a:t>The opinions of HH  and KI are triangulated to understand the supply of vacant housing each of the local markets.</a:t>
            </a:r>
          </a:p>
          <a:p>
            <a:pPr marL="285750" indent="-285750">
              <a:buFont typeface="Arial" panose="020B0604020202020204" pitchFamily="34" charset="0"/>
              <a:buChar char="•"/>
            </a:pPr>
            <a:r>
              <a:rPr lang="en-GB" sz="1600" dirty="0"/>
              <a:t>In Jalalabad urban area and in Chamtala (especially in Jalalabad district), vacancy is low – potential deficit</a:t>
            </a:r>
          </a:p>
          <a:p>
            <a:pPr marL="285750" indent="-285750">
              <a:buFont typeface="Arial" panose="020B0604020202020204" pitchFamily="34" charset="0"/>
              <a:buChar char="•"/>
            </a:pPr>
            <a:r>
              <a:rPr lang="en-GB" sz="1600" dirty="0"/>
              <a:t>In Kabul camp, Bar Shegi, Harchar – high vacancy – many vacant units</a:t>
            </a:r>
          </a:p>
          <a:p>
            <a:pPr marL="285750" indent="-285750">
              <a:buFont typeface="Arial" panose="020B0604020202020204" pitchFamily="34" charset="0"/>
              <a:buChar char="•"/>
            </a:pPr>
            <a:r>
              <a:rPr lang="en-GB" sz="1600" dirty="0"/>
              <a:t>Deficit is strongest in central/urban areas</a:t>
            </a:r>
          </a:p>
          <a:p>
            <a:pPr marL="285750" indent="-285750">
              <a:buFont typeface="Arial" panose="020B0604020202020204" pitchFamily="34" charset="0"/>
              <a:buChar char="•"/>
            </a:pPr>
            <a:endParaRPr lang="en-GB" sz="1600" dirty="0"/>
          </a:p>
          <a:p>
            <a:endParaRPr lang="en-GB" sz="1600" dirty="0"/>
          </a:p>
          <a:p>
            <a:endParaRPr lang="en-GB" sz="1800" dirty="0"/>
          </a:p>
        </p:txBody>
      </p:sp>
      <p:sp>
        <p:nvSpPr>
          <p:cNvPr id="15" name="Picture Placeholder 14">
            <a:extLst>
              <a:ext uri="{FF2B5EF4-FFF2-40B4-BE49-F238E27FC236}">
                <a16:creationId xmlns:a16="http://schemas.microsoft.com/office/drawing/2014/main" id="{F20E79BC-7DDF-41D1-8271-97C6265F71CA}"/>
              </a:ext>
            </a:extLst>
          </p:cNvPr>
          <p:cNvSpPr>
            <a:spLocks noGrp="1"/>
          </p:cNvSpPr>
          <p:nvPr>
            <p:ph type="pic" sz="quarter" idx="11"/>
          </p:nvPr>
        </p:nvSpPr>
        <p:spPr/>
      </p:sp>
      <p:sp>
        <p:nvSpPr>
          <p:cNvPr id="2" name="Title 1">
            <a:extLst>
              <a:ext uri="{FF2B5EF4-FFF2-40B4-BE49-F238E27FC236}">
                <a16:creationId xmlns:a16="http://schemas.microsoft.com/office/drawing/2014/main" id="{D7E66039-C724-41F0-9D77-020BBFD157C9}"/>
              </a:ext>
            </a:extLst>
          </p:cNvPr>
          <p:cNvSpPr>
            <a:spLocks noGrp="1"/>
          </p:cNvSpPr>
          <p:nvPr>
            <p:ph type="title" idx="4294967295"/>
          </p:nvPr>
        </p:nvSpPr>
        <p:spPr>
          <a:xfrm>
            <a:off x="0" y="331788"/>
            <a:ext cx="8229600" cy="857250"/>
          </a:xfrm>
          <a:prstGeom prst="rect">
            <a:avLst/>
          </a:prstGeom>
        </p:spPr>
        <p:txBody>
          <a:bodyPr/>
          <a:lstStyle/>
          <a:p>
            <a:r>
              <a:rPr lang="en-GB" sz="3200" dirty="0"/>
              <a:t>Findings: rental housing supply</a:t>
            </a:r>
          </a:p>
        </p:txBody>
      </p:sp>
      <p:graphicFrame>
        <p:nvGraphicFramePr>
          <p:cNvPr id="6" name="Table 5">
            <a:extLst>
              <a:ext uri="{FF2B5EF4-FFF2-40B4-BE49-F238E27FC236}">
                <a16:creationId xmlns:a16="http://schemas.microsoft.com/office/drawing/2014/main" id="{FBD62B88-1B08-4899-B910-A5656AAA7265}"/>
              </a:ext>
            </a:extLst>
          </p:cNvPr>
          <p:cNvGraphicFramePr>
            <a:graphicFrameLocks noGrp="1"/>
          </p:cNvGraphicFramePr>
          <p:nvPr>
            <p:extLst>
              <p:ext uri="{D42A27DB-BD31-4B8C-83A1-F6EECF244321}">
                <p14:modId xmlns:p14="http://schemas.microsoft.com/office/powerpoint/2010/main" val="1129292413"/>
              </p:ext>
            </p:extLst>
          </p:nvPr>
        </p:nvGraphicFramePr>
        <p:xfrm>
          <a:off x="4662000" y="1340826"/>
          <a:ext cx="3960290" cy="3126735"/>
        </p:xfrm>
        <a:graphic>
          <a:graphicData uri="http://schemas.openxmlformats.org/drawingml/2006/table">
            <a:tbl>
              <a:tblPr firstRow="1" firstCol="1" bandRow="1">
                <a:tableStyleId>{5C22544A-7EE6-4342-B048-85BDC9FD1C3A}</a:tableStyleId>
              </a:tblPr>
              <a:tblGrid>
                <a:gridCol w="2028584">
                  <a:extLst>
                    <a:ext uri="{9D8B030D-6E8A-4147-A177-3AD203B41FA5}">
                      <a16:colId xmlns:a16="http://schemas.microsoft.com/office/drawing/2014/main" val="3717733113"/>
                    </a:ext>
                  </a:extLst>
                </a:gridCol>
                <a:gridCol w="1931706">
                  <a:extLst>
                    <a:ext uri="{9D8B030D-6E8A-4147-A177-3AD203B41FA5}">
                      <a16:colId xmlns:a16="http://schemas.microsoft.com/office/drawing/2014/main" val="1871595316"/>
                    </a:ext>
                  </a:extLst>
                </a:gridCol>
              </a:tblGrid>
              <a:tr h="540108">
                <a:tc>
                  <a:txBody>
                    <a:bodyPr/>
                    <a:lstStyle/>
                    <a:p>
                      <a:pPr algn="just">
                        <a:lnSpc>
                          <a:spcPct val="107000"/>
                        </a:lnSpc>
                        <a:spcAft>
                          <a:spcPts val="0"/>
                        </a:spcAft>
                      </a:pPr>
                      <a:r>
                        <a:rPr lang="en-US" sz="1200" dirty="0">
                          <a:effectLst/>
                        </a:rPr>
                        <a:t>Market</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dirty="0">
                          <a:effectLst/>
                        </a:rPr>
                        <a:t>The building or compound could fit more households</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35052088"/>
                  </a:ext>
                </a:extLst>
              </a:tr>
              <a:tr h="287403">
                <a:tc>
                  <a:txBody>
                    <a:bodyPr/>
                    <a:lstStyle/>
                    <a:p>
                      <a:pPr algn="just">
                        <a:lnSpc>
                          <a:spcPct val="107000"/>
                        </a:lnSpc>
                        <a:spcAft>
                          <a:spcPts val="0"/>
                        </a:spcAft>
                      </a:pPr>
                      <a:r>
                        <a:rPr lang="en-US" sz="1200">
                          <a:effectLst/>
                        </a:rPr>
                        <a:t>Jalalabad urban area</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dirty="0">
                          <a:effectLst/>
                        </a:rPr>
                        <a:t>9.75%</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63771127"/>
                  </a:ext>
                </a:extLst>
              </a:tr>
              <a:tr h="287403">
                <a:tc>
                  <a:txBody>
                    <a:bodyPr/>
                    <a:lstStyle/>
                    <a:p>
                      <a:pPr algn="just">
                        <a:lnSpc>
                          <a:spcPct val="107000"/>
                        </a:lnSpc>
                        <a:spcAft>
                          <a:spcPts val="0"/>
                        </a:spcAft>
                      </a:pPr>
                      <a:r>
                        <a:rPr lang="en-US" sz="1200">
                          <a:effectLst/>
                        </a:rPr>
                        <a:t>Jalalabad</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6.64%</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6090943"/>
                  </a:ext>
                </a:extLst>
              </a:tr>
              <a:tr h="287403">
                <a:tc>
                  <a:txBody>
                    <a:bodyPr/>
                    <a:lstStyle/>
                    <a:p>
                      <a:pPr algn="just">
                        <a:lnSpc>
                          <a:spcPct val="107000"/>
                        </a:lnSpc>
                        <a:spcAft>
                          <a:spcPts val="0"/>
                        </a:spcAft>
                      </a:pPr>
                      <a:r>
                        <a:rPr lang="en-US" sz="1200">
                          <a:effectLst/>
                        </a:rPr>
                        <a:t>Behsud</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12.50%</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02667855"/>
                  </a:ext>
                </a:extLst>
              </a:tr>
              <a:tr h="287403">
                <a:tc>
                  <a:txBody>
                    <a:bodyPr/>
                    <a:lstStyle/>
                    <a:p>
                      <a:pPr algn="just">
                        <a:lnSpc>
                          <a:spcPct val="107000"/>
                        </a:lnSpc>
                        <a:spcAft>
                          <a:spcPts val="0"/>
                        </a:spcAft>
                      </a:pPr>
                      <a:r>
                        <a:rPr lang="en-US" sz="1200">
                          <a:effectLst/>
                        </a:rPr>
                        <a:t>Surkhrod</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dirty="0">
                          <a:effectLst/>
                        </a:rPr>
                        <a:t>12.88%</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37371854"/>
                  </a:ext>
                </a:extLst>
              </a:tr>
              <a:tr h="287403">
                <a:tc>
                  <a:txBody>
                    <a:bodyPr/>
                    <a:lstStyle/>
                    <a:p>
                      <a:pPr algn="just">
                        <a:lnSpc>
                          <a:spcPct val="107000"/>
                        </a:lnSpc>
                        <a:spcAft>
                          <a:spcPts val="0"/>
                        </a:spcAft>
                      </a:pPr>
                      <a:r>
                        <a:rPr lang="en-US" sz="1200">
                          <a:effectLst/>
                        </a:rPr>
                        <a:t>Chamtala</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7.84%</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4039614"/>
                  </a:ext>
                </a:extLst>
              </a:tr>
              <a:tr h="287403">
                <a:tc>
                  <a:txBody>
                    <a:bodyPr/>
                    <a:lstStyle/>
                    <a:p>
                      <a:pPr algn="just">
                        <a:lnSpc>
                          <a:spcPct val="107000"/>
                        </a:lnSpc>
                        <a:spcAft>
                          <a:spcPts val="0"/>
                        </a:spcAft>
                      </a:pPr>
                      <a:r>
                        <a:rPr lang="en-US" sz="1200">
                          <a:effectLst/>
                        </a:rPr>
                        <a:t>Kabul camp</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dirty="0">
                          <a:effectLst/>
                        </a:rPr>
                        <a:t>18.33%</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6857819"/>
                  </a:ext>
                </a:extLst>
              </a:tr>
              <a:tr h="287403">
                <a:tc>
                  <a:txBody>
                    <a:bodyPr/>
                    <a:lstStyle/>
                    <a:p>
                      <a:pPr algn="just">
                        <a:lnSpc>
                          <a:spcPct val="107000"/>
                        </a:lnSpc>
                        <a:spcAft>
                          <a:spcPts val="0"/>
                        </a:spcAft>
                      </a:pPr>
                      <a:r>
                        <a:rPr lang="en-US" sz="1200">
                          <a:effectLst/>
                        </a:rPr>
                        <a:t>Bar Shegi </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20.00%</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02851219"/>
                  </a:ext>
                </a:extLst>
              </a:tr>
              <a:tr h="287403">
                <a:tc>
                  <a:txBody>
                    <a:bodyPr/>
                    <a:lstStyle/>
                    <a:p>
                      <a:pPr algn="just">
                        <a:lnSpc>
                          <a:spcPct val="107000"/>
                        </a:lnSpc>
                        <a:spcAft>
                          <a:spcPts val="0"/>
                        </a:spcAft>
                      </a:pPr>
                      <a:r>
                        <a:rPr lang="en-US" sz="1200">
                          <a:effectLst/>
                        </a:rPr>
                        <a:t>Harchar</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28.57%</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0889909"/>
                  </a:ext>
                </a:extLst>
              </a:tr>
              <a:tr h="287403">
                <a:tc>
                  <a:txBody>
                    <a:bodyPr/>
                    <a:lstStyle/>
                    <a:p>
                      <a:pPr algn="just">
                        <a:lnSpc>
                          <a:spcPct val="107000"/>
                        </a:lnSpc>
                        <a:spcAft>
                          <a:spcPts val="0"/>
                        </a:spcAft>
                      </a:pPr>
                      <a:r>
                        <a:rPr lang="en-US" sz="1200" dirty="0">
                          <a:effectLst/>
                        </a:rPr>
                        <a:t>Average</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dirty="0">
                          <a:effectLst/>
                        </a:rPr>
                        <a:t>11.70%</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34425547"/>
                  </a:ext>
                </a:extLst>
              </a:tr>
            </a:tbl>
          </a:graphicData>
        </a:graphic>
      </p:graphicFrame>
      <p:sp>
        <p:nvSpPr>
          <p:cNvPr id="16" name="TextBox 15">
            <a:extLst>
              <a:ext uri="{FF2B5EF4-FFF2-40B4-BE49-F238E27FC236}">
                <a16:creationId xmlns:a16="http://schemas.microsoft.com/office/drawing/2014/main" id="{A9EBC872-C903-4FAB-83DD-23C66C3554BC}"/>
              </a:ext>
            </a:extLst>
          </p:cNvPr>
          <p:cNvSpPr txBox="1"/>
          <p:nvPr/>
        </p:nvSpPr>
        <p:spPr>
          <a:xfrm>
            <a:off x="4800600" y="895628"/>
            <a:ext cx="4019872" cy="369332"/>
          </a:xfrm>
          <a:prstGeom prst="rect">
            <a:avLst/>
          </a:prstGeom>
        </p:spPr>
        <p:txBody>
          <a:bodyPr wrap="square" rtlCol="0" anchor="ctr" anchorCtr="0">
            <a:spAutoFit/>
          </a:bodyPr>
          <a:lstStyle/>
          <a:p>
            <a:r>
              <a:rPr lang="en-GB" dirty="0"/>
              <a:t>Household survey:</a:t>
            </a:r>
          </a:p>
        </p:txBody>
      </p:sp>
    </p:spTree>
    <p:extLst>
      <p:ext uri="{BB962C8B-B14F-4D97-AF65-F5344CB8AC3E}">
        <p14:creationId xmlns:p14="http://schemas.microsoft.com/office/powerpoint/2010/main" val="3756673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12">
            <a:extLst>
              <a:ext uri="{FF2B5EF4-FFF2-40B4-BE49-F238E27FC236}">
                <a16:creationId xmlns:a16="http://schemas.microsoft.com/office/drawing/2014/main" id="{0FA86B8E-33BD-4F47-BCD6-1B2EA19D2D1C}"/>
              </a:ext>
            </a:extLst>
          </p:cNvPr>
          <p:cNvSpPr>
            <a:spLocks noGrp="1"/>
          </p:cNvSpPr>
          <p:nvPr>
            <p:ph type="subTitle" idx="1"/>
          </p:nvPr>
        </p:nvSpPr>
        <p:spPr>
          <a:xfrm>
            <a:off x="323528" y="1189038"/>
            <a:ext cx="3960290" cy="3110904"/>
          </a:xfrm>
        </p:spPr>
        <p:txBody>
          <a:bodyPr/>
          <a:lstStyle/>
          <a:p>
            <a:r>
              <a:rPr lang="en-GB" sz="1600" dirty="0"/>
              <a:t>In some of the markets key informants reported no units available, indicating deficits. </a:t>
            </a:r>
          </a:p>
          <a:p>
            <a:pPr marL="285750" indent="-285750">
              <a:buFont typeface="Arial" panose="020B0604020202020204" pitchFamily="34" charset="0"/>
              <a:buChar char="•"/>
            </a:pPr>
            <a:r>
              <a:rPr lang="en-GB" sz="1600" dirty="0"/>
              <a:t>“Very poor” and “excellent” quality households report larger vacancy = deficit in mid-range housing</a:t>
            </a:r>
          </a:p>
          <a:p>
            <a:pPr marL="285750" indent="-285750">
              <a:buFont typeface="Arial" panose="020B0604020202020204" pitchFamily="34" charset="0"/>
              <a:buChar char="•"/>
            </a:pPr>
            <a:r>
              <a:rPr lang="en-GB" sz="1600" dirty="0"/>
              <a:t>Most common reason for vacancy – inadequate housing quality = owners need to invest in improvement</a:t>
            </a:r>
          </a:p>
          <a:p>
            <a:pPr marL="285750" indent="-285750">
              <a:buFont typeface="Arial" panose="020B0604020202020204" pitchFamily="34" charset="0"/>
              <a:buChar char="•"/>
            </a:pPr>
            <a:r>
              <a:rPr lang="en-GB" sz="1600" dirty="0"/>
              <a:t>Afghanistan is believed to have strong housing deficit. Assessment shows that the </a:t>
            </a:r>
            <a:r>
              <a:rPr lang="en-GB" sz="1600" b="1" dirty="0"/>
              <a:t>deficit is strongest for mid-range housing in urban areas</a:t>
            </a:r>
          </a:p>
          <a:p>
            <a:pPr marL="285750" indent="-285750">
              <a:buFont typeface="Arial" panose="020B0604020202020204" pitchFamily="34" charset="0"/>
              <a:buChar char="•"/>
            </a:pPr>
            <a:endParaRPr lang="en-GB" sz="1600" dirty="0"/>
          </a:p>
        </p:txBody>
      </p:sp>
      <p:sp>
        <p:nvSpPr>
          <p:cNvPr id="15" name="Picture Placeholder 14">
            <a:extLst>
              <a:ext uri="{FF2B5EF4-FFF2-40B4-BE49-F238E27FC236}">
                <a16:creationId xmlns:a16="http://schemas.microsoft.com/office/drawing/2014/main" id="{F20E79BC-7DDF-41D1-8271-97C6265F71CA}"/>
              </a:ext>
            </a:extLst>
          </p:cNvPr>
          <p:cNvSpPr>
            <a:spLocks noGrp="1"/>
          </p:cNvSpPr>
          <p:nvPr>
            <p:ph type="pic" sz="quarter" idx="11"/>
          </p:nvPr>
        </p:nvSpPr>
        <p:spPr/>
      </p:sp>
      <p:sp>
        <p:nvSpPr>
          <p:cNvPr id="2" name="Title 1">
            <a:extLst>
              <a:ext uri="{FF2B5EF4-FFF2-40B4-BE49-F238E27FC236}">
                <a16:creationId xmlns:a16="http://schemas.microsoft.com/office/drawing/2014/main" id="{D7E66039-C724-41F0-9D77-020BBFD157C9}"/>
              </a:ext>
            </a:extLst>
          </p:cNvPr>
          <p:cNvSpPr>
            <a:spLocks noGrp="1"/>
          </p:cNvSpPr>
          <p:nvPr>
            <p:ph type="title" idx="4294967295"/>
          </p:nvPr>
        </p:nvSpPr>
        <p:spPr>
          <a:xfrm>
            <a:off x="0" y="331788"/>
            <a:ext cx="8229600" cy="857250"/>
          </a:xfrm>
          <a:prstGeom prst="rect">
            <a:avLst/>
          </a:prstGeom>
        </p:spPr>
        <p:txBody>
          <a:bodyPr/>
          <a:lstStyle/>
          <a:p>
            <a:r>
              <a:rPr lang="en-GB" sz="3200" dirty="0"/>
              <a:t>Findings: rental housing supply</a:t>
            </a:r>
          </a:p>
        </p:txBody>
      </p:sp>
      <p:sp>
        <p:nvSpPr>
          <p:cNvPr id="16" name="TextBox 15">
            <a:extLst>
              <a:ext uri="{FF2B5EF4-FFF2-40B4-BE49-F238E27FC236}">
                <a16:creationId xmlns:a16="http://schemas.microsoft.com/office/drawing/2014/main" id="{A9EBC872-C903-4FAB-83DD-23C66C3554BC}"/>
              </a:ext>
            </a:extLst>
          </p:cNvPr>
          <p:cNvSpPr txBox="1"/>
          <p:nvPr/>
        </p:nvSpPr>
        <p:spPr>
          <a:xfrm>
            <a:off x="4800600" y="895628"/>
            <a:ext cx="4019872" cy="369332"/>
          </a:xfrm>
          <a:prstGeom prst="rect">
            <a:avLst/>
          </a:prstGeom>
        </p:spPr>
        <p:txBody>
          <a:bodyPr wrap="square" rtlCol="0" anchor="ctr" anchorCtr="0">
            <a:spAutoFit/>
          </a:bodyPr>
          <a:lstStyle/>
          <a:p>
            <a:r>
              <a:rPr lang="en-GB" dirty="0"/>
              <a:t>Key informant survey:</a:t>
            </a:r>
          </a:p>
        </p:txBody>
      </p:sp>
      <p:graphicFrame>
        <p:nvGraphicFramePr>
          <p:cNvPr id="5" name="Table 4">
            <a:extLst>
              <a:ext uri="{FF2B5EF4-FFF2-40B4-BE49-F238E27FC236}">
                <a16:creationId xmlns:a16="http://schemas.microsoft.com/office/drawing/2014/main" id="{F0EF7FA4-0358-4FC1-A26D-D18CFB37A24C}"/>
              </a:ext>
            </a:extLst>
          </p:cNvPr>
          <p:cNvGraphicFramePr>
            <a:graphicFrameLocks noGrp="1"/>
          </p:cNvGraphicFramePr>
          <p:nvPr>
            <p:extLst>
              <p:ext uri="{D42A27DB-BD31-4B8C-83A1-F6EECF244321}">
                <p14:modId xmlns:p14="http://schemas.microsoft.com/office/powerpoint/2010/main" val="2706093437"/>
              </p:ext>
            </p:extLst>
          </p:nvPr>
        </p:nvGraphicFramePr>
        <p:xfrm>
          <a:off x="4672813" y="1334578"/>
          <a:ext cx="4147659" cy="2439689"/>
        </p:xfrm>
        <a:graphic>
          <a:graphicData uri="http://schemas.openxmlformats.org/drawingml/2006/table">
            <a:tbl>
              <a:tblPr firstRow="1" firstCol="1" bandRow="1">
                <a:tableStyleId>{5C22544A-7EE6-4342-B048-85BDC9FD1C3A}</a:tableStyleId>
              </a:tblPr>
              <a:tblGrid>
                <a:gridCol w="1744166">
                  <a:extLst>
                    <a:ext uri="{9D8B030D-6E8A-4147-A177-3AD203B41FA5}">
                      <a16:colId xmlns:a16="http://schemas.microsoft.com/office/drawing/2014/main" val="416879284"/>
                    </a:ext>
                  </a:extLst>
                </a:gridCol>
                <a:gridCol w="807380">
                  <a:extLst>
                    <a:ext uri="{9D8B030D-6E8A-4147-A177-3AD203B41FA5}">
                      <a16:colId xmlns:a16="http://schemas.microsoft.com/office/drawing/2014/main" val="376166407"/>
                    </a:ext>
                  </a:extLst>
                </a:gridCol>
                <a:gridCol w="1596113">
                  <a:extLst>
                    <a:ext uri="{9D8B030D-6E8A-4147-A177-3AD203B41FA5}">
                      <a16:colId xmlns:a16="http://schemas.microsoft.com/office/drawing/2014/main" val="221471889"/>
                    </a:ext>
                  </a:extLst>
                </a:gridCol>
              </a:tblGrid>
              <a:tr h="513696">
                <a:tc>
                  <a:txBody>
                    <a:bodyPr/>
                    <a:lstStyle/>
                    <a:p>
                      <a:pPr algn="just">
                        <a:lnSpc>
                          <a:spcPct val="107000"/>
                        </a:lnSpc>
                        <a:spcAft>
                          <a:spcPts val="0"/>
                        </a:spcAft>
                      </a:pPr>
                      <a:r>
                        <a:rPr lang="en-US" sz="1200">
                          <a:effectLst/>
                        </a:rPr>
                        <a:t>Market</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No empty units </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Empty units as proportion of total number of units</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02213893"/>
                  </a:ext>
                </a:extLst>
              </a:tr>
              <a:tr h="311079">
                <a:tc>
                  <a:txBody>
                    <a:bodyPr/>
                    <a:lstStyle/>
                    <a:p>
                      <a:pPr algn="just">
                        <a:lnSpc>
                          <a:spcPct val="107000"/>
                        </a:lnSpc>
                        <a:spcAft>
                          <a:spcPts val="0"/>
                        </a:spcAft>
                      </a:pPr>
                      <a:r>
                        <a:rPr lang="en-US" sz="1200">
                          <a:effectLst/>
                        </a:rPr>
                        <a:t>Jalalabad urban area</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58.7%</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32.4%</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8321780"/>
                  </a:ext>
                </a:extLst>
              </a:tr>
              <a:tr h="311079">
                <a:tc>
                  <a:txBody>
                    <a:bodyPr/>
                    <a:lstStyle/>
                    <a:p>
                      <a:pPr algn="just">
                        <a:lnSpc>
                          <a:spcPct val="107000"/>
                        </a:lnSpc>
                        <a:spcAft>
                          <a:spcPts val="0"/>
                        </a:spcAft>
                      </a:pPr>
                      <a:r>
                        <a:rPr lang="en-US" sz="1200">
                          <a:effectLst/>
                        </a:rPr>
                        <a:t>Behsud</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56.0%</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dirty="0">
                          <a:effectLst/>
                        </a:rPr>
                        <a:t>32.2%</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30331517"/>
                  </a:ext>
                </a:extLst>
              </a:tr>
              <a:tr h="311079">
                <a:tc>
                  <a:txBody>
                    <a:bodyPr/>
                    <a:lstStyle/>
                    <a:p>
                      <a:pPr algn="just">
                        <a:lnSpc>
                          <a:spcPct val="107000"/>
                        </a:lnSpc>
                        <a:spcAft>
                          <a:spcPts val="0"/>
                        </a:spcAft>
                      </a:pPr>
                      <a:r>
                        <a:rPr lang="en-US" sz="1200">
                          <a:effectLst/>
                        </a:rPr>
                        <a:t>Jalalabad</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54.5%</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33.8%</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31863298"/>
                  </a:ext>
                </a:extLst>
              </a:tr>
              <a:tr h="311079">
                <a:tc>
                  <a:txBody>
                    <a:bodyPr/>
                    <a:lstStyle/>
                    <a:p>
                      <a:pPr algn="just">
                        <a:lnSpc>
                          <a:spcPct val="107000"/>
                        </a:lnSpc>
                        <a:spcAft>
                          <a:spcPts val="0"/>
                        </a:spcAft>
                      </a:pPr>
                      <a:r>
                        <a:rPr lang="en-US" sz="1200">
                          <a:effectLst/>
                        </a:rPr>
                        <a:t>Surkhrod</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100.0%</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0.0%</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04043225"/>
                  </a:ext>
                </a:extLst>
              </a:tr>
              <a:tr h="311079">
                <a:tc>
                  <a:txBody>
                    <a:bodyPr/>
                    <a:lstStyle/>
                    <a:p>
                      <a:pPr algn="just">
                        <a:lnSpc>
                          <a:spcPct val="107000"/>
                        </a:lnSpc>
                        <a:spcAft>
                          <a:spcPts val="0"/>
                        </a:spcAft>
                      </a:pPr>
                      <a:r>
                        <a:rPr lang="en-US" sz="1200">
                          <a:effectLst/>
                        </a:rPr>
                        <a:t>Chamtala</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100.0%</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0.0%</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17076"/>
                  </a:ext>
                </a:extLst>
              </a:tr>
              <a:tr h="311079">
                <a:tc>
                  <a:txBody>
                    <a:bodyPr/>
                    <a:lstStyle/>
                    <a:p>
                      <a:pPr algn="just">
                        <a:lnSpc>
                          <a:spcPct val="107000"/>
                        </a:lnSpc>
                        <a:spcAft>
                          <a:spcPts val="0"/>
                        </a:spcAft>
                      </a:pPr>
                      <a:r>
                        <a:rPr lang="en-US" sz="1200">
                          <a:effectLst/>
                        </a:rPr>
                        <a:t>Total</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a:effectLst/>
                        </a:rPr>
                        <a:t>59.7%</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1200" dirty="0">
                          <a:effectLst/>
                        </a:rPr>
                        <a:t>32.2%</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8912090"/>
                  </a:ext>
                </a:extLst>
              </a:tr>
            </a:tbl>
          </a:graphicData>
        </a:graphic>
      </p:graphicFrame>
    </p:spTree>
    <p:extLst>
      <p:ext uri="{BB962C8B-B14F-4D97-AF65-F5344CB8AC3E}">
        <p14:creationId xmlns:p14="http://schemas.microsoft.com/office/powerpoint/2010/main" val="39065785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3826E8-770D-410F-B70A-27B3ED69C135}"/>
              </a:ext>
            </a:extLst>
          </p:cNvPr>
          <p:cNvSpPr>
            <a:spLocks noGrp="1"/>
          </p:cNvSpPr>
          <p:nvPr>
            <p:ph type="title"/>
          </p:nvPr>
        </p:nvSpPr>
        <p:spPr/>
        <p:txBody>
          <a:bodyPr/>
          <a:lstStyle/>
          <a:p>
            <a:r>
              <a:rPr lang="en-GB" sz="3200" dirty="0"/>
              <a:t>Findings: quality of rental housing</a:t>
            </a:r>
          </a:p>
        </p:txBody>
      </p:sp>
      <p:sp>
        <p:nvSpPr>
          <p:cNvPr id="5" name="Subtitle 4">
            <a:extLst>
              <a:ext uri="{FF2B5EF4-FFF2-40B4-BE49-F238E27FC236}">
                <a16:creationId xmlns:a16="http://schemas.microsoft.com/office/drawing/2014/main" id="{2AB25ED3-3B01-4355-A1F9-32D1C31FBC1F}"/>
              </a:ext>
            </a:extLst>
          </p:cNvPr>
          <p:cNvSpPr>
            <a:spLocks noGrp="1"/>
          </p:cNvSpPr>
          <p:nvPr>
            <p:ph type="subTitle" idx="1"/>
          </p:nvPr>
        </p:nvSpPr>
        <p:spPr/>
        <p:txBody>
          <a:bodyPr/>
          <a:lstStyle/>
          <a:p>
            <a:pPr marL="342900" indent="-342900">
              <a:buFont typeface="Arial" panose="020B0604020202020204" pitchFamily="34" charset="0"/>
              <a:buChar char="•"/>
            </a:pPr>
            <a:r>
              <a:rPr lang="en-GB" sz="2000" dirty="0"/>
              <a:t>Secondary sources: over 70% of housing is substandard</a:t>
            </a:r>
          </a:p>
          <a:p>
            <a:pPr marL="342900" indent="-342900">
              <a:buFont typeface="Arial" panose="020B0604020202020204" pitchFamily="34" charset="0"/>
              <a:buChar char="•"/>
            </a:pPr>
            <a:r>
              <a:rPr lang="en-GB" sz="2000" dirty="0"/>
              <a:t>Strong differences between host populations and displaced households in quality of housing:</a:t>
            </a:r>
          </a:p>
          <a:p>
            <a:pPr marL="800100" lvl="1" indent="-342900" algn="l">
              <a:buFont typeface="Arial" panose="020B0604020202020204" pitchFamily="34" charset="0"/>
              <a:buChar char="•"/>
            </a:pPr>
            <a:r>
              <a:rPr lang="en-GB" sz="1800" dirty="0"/>
              <a:t>Acceptable housing: 30% of host, 23% of IDP and 28% of returnee HH</a:t>
            </a:r>
          </a:p>
          <a:p>
            <a:pPr marL="800100" lvl="1" indent="-342900" algn="l">
              <a:buFont typeface="Arial" panose="020B0604020202020204" pitchFamily="34" charset="0"/>
              <a:buChar char="•"/>
            </a:pPr>
            <a:r>
              <a:rPr lang="en-GB" sz="1800" dirty="0"/>
              <a:t>Access to a toilet: 98% of host 90% of IDP, 94% of returnee HH</a:t>
            </a:r>
          </a:p>
          <a:p>
            <a:pPr marL="342900" lvl="1" indent="-342900" algn="l">
              <a:buFont typeface="Arial" panose="020B0604020202020204" pitchFamily="34" charset="0"/>
              <a:buChar char="•"/>
            </a:pPr>
            <a:r>
              <a:rPr lang="en-GB" sz="2000" dirty="0">
                <a:solidFill>
                  <a:schemeClr val="tx1"/>
                </a:solidFill>
              </a:rPr>
              <a:t>Strong differences between male and female perception of quality, in particular with regards to sanitation:</a:t>
            </a:r>
          </a:p>
          <a:p>
            <a:pPr marL="800100" lvl="2" indent="-342900" algn="l">
              <a:buFont typeface="Arial" panose="020B0604020202020204" pitchFamily="34" charset="0"/>
              <a:buChar char="•"/>
            </a:pPr>
            <a:r>
              <a:rPr lang="en-GB" sz="1600" dirty="0">
                <a:solidFill>
                  <a:schemeClr val="tx1"/>
                </a:solidFill>
              </a:rPr>
              <a:t>85% of men and only 51% of women consider their sanitation facilities adequate</a:t>
            </a:r>
          </a:p>
          <a:p>
            <a:pPr marL="457200" lvl="2" algn="l"/>
            <a:endParaRPr lang="en-GB" sz="1600" dirty="0">
              <a:solidFill>
                <a:schemeClr val="tx1"/>
              </a:solidFill>
            </a:endParaRPr>
          </a:p>
          <a:p>
            <a:pPr marL="800100" lvl="2" indent="-342900" algn="l">
              <a:buFont typeface="Arial" panose="020B0604020202020204" pitchFamily="34" charset="0"/>
              <a:buChar char="•"/>
            </a:pPr>
            <a:endParaRPr lang="en-GB" sz="1600" dirty="0">
              <a:solidFill>
                <a:schemeClr val="tx1"/>
              </a:solidFill>
            </a:endParaRPr>
          </a:p>
          <a:p>
            <a:pPr marL="800100" lvl="1" indent="-342900" algn="l">
              <a:buFont typeface="Arial" panose="020B0604020202020204" pitchFamily="34" charset="0"/>
              <a:buChar char="•"/>
            </a:pPr>
            <a:endParaRPr lang="en-GB" sz="1800" dirty="0"/>
          </a:p>
          <a:p>
            <a:pPr marL="800100" lvl="1" indent="-342900">
              <a:buFont typeface="Arial" panose="020B0604020202020204" pitchFamily="34" charset="0"/>
              <a:buChar char="•"/>
            </a:pPr>
            <a:endParaRPr lang="en-GB" sz="1800" dirty="0"/>
          </a:p>
          <a:p>
            <a:pPr marL="342900" indent="-342900">
              <a:buFont typeface="Arial" panose="020B0604020202020204" pitchFamily="34" charset="0"/>
              <a:buChar char="•"/>
            </a:pPr>
            <a:endParaRPr lang="en-GB" sz="2000" dirty="0"/>
          </a:p>
        </p:txBody>
      </p:sp>
    </p:spTree>
    <p:extLst>
      <p:ext uri="{BB962C8B-B14F-4D97-AF65-F5344CB8AC3E}">
        <p14:creationId xmlns:p14="http://schemas.microsoft.com/office/powerpoint/2010/main" val="558207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B9D15-5A25-43FA-AC5B-00A88482B5FF}"/>
              </a:ext>
            </a:extLst>
          </p:cNvPr>
          <p:cNvSpPr>
            <a:spLocks noGrp="1"/>
          </p:cNvSpPr>
          <p:nvPr>
            <p:ph type="title"/>
          </p:nvPr>
        </p:nvSpPr>
        <p:spPr/>
        <p:txBody>
          <a:bodyPr/>
          <a:lstStyle/>
          <a:p>
            <a:r>
              <a:rPr lang="en-GB" sz="3200" dirty="0"/>
              <a:t>Findings: overcrowding</a:t>
            </a:r>
          </a:p>
        </p:txBody>
      </p:sp>
      <p:sp>
        <p:nvSpPr>
          <p:cNvPr id="3" name="Subtitle 2">
            <a:extLst>
              <a:ext uri="{FF2B5EF4-FFF2-40B4-BE49-F238E27FC236}">
                <a16:creationId xmlns:a16="http://schemas.microsoft.com/office/drawing/2014/main" id="{15E6B812-2B76-4F51-BF6A-2E7201DE7E38}"/>
              </a:ext>
            </a:extLst>
          </p:cNvPr>
          <p:cNvSpPr>
            <a:spLocks noGrp="1"/>
          </p:cNvSpPr>
          <p:nvPr>
            <p:ph type="subTitle" idx="1"/>
          </p:nvPr>
        </p:nvSpPr>
        <p:spPr>
          <a:xfrm>
            <a:off x="467694" y="1256136"/>
            <a:ext cx="8219105" cy="2942639"/>
          </a:xfrm>
        </p:spPr>
        <p:txBody>
          <a:bodyPr/>
          <a:lstStyle/>
          <a:p>
            <a:r>
              <a:rPr lang="en-GB" sz="2000" dirty="0"/>
              <a:t>Objective indicator (over 3 persons) and subjective (perception of overcrowding) correlate very closely = over 3 persons in a room is an adequate indicator for Afghanistan context. </a:t>
            </a:r>
          </a:p>
          <a:p>
            <a:pPr marL="342900" indent="-342900">
              <a:buFont typeface="Arial" panose="020B0604020202020204" pitchFamily="34" charset="0"/>
              <a:buChar char="•"/>
            </a:pPr>
            <a:r>
              <a:rPr lang="en-GB" sz="2000" dirty="0"/>
              <a:t>At least 2/3 of HH live in overcrowded conditions (higher in rural markets, Harchar and Bar Shegi)</a:t>
            </a:r>
          </a:p>
          <a:p>
            <a:pPr marL="342900" indent="-342900">
              <a:buFont typeface="Arial" panose="020B0604020202020204" pitchFamily="34" charset="0"/>
              <a:buChar char="•"/>
            </a:pPr>
            <a:r>
              <a:rPr lang="en-GB" sz="2000" dirty="0"/>
              <a:t>Average number of people per room: 4.2 to 5.1</a:t>
            </a:r>
          </a:p>
          <a:p>
            <a:pPr marL="342900" indent="-342900">
              <a:buFont typeface="Arial" panose="020B0604020202020204" pitchFamily="34" charset="0"/>
              <a:buChar char="•"/>
            </a:pPr>
            <a:r>
              <a:rPr lang="en-GB" sz="2000" dirty="0"/>
              <a:t>Men and women perceive overcrowding very differently: women perceive houses as more crowded than men</a:t>
            </a:r>
          </a:p>
          <a:p>
            <a:pPr marL="342900" indent="-342900">
              <a:buFont typeface="Arial" panose="020B0604020202020204" pitchFamily="34" charset="0"/>
              <a:buChar char="•"/>
            </a:pPr>
            <a:r>
              <a:rPr lang="en-GB" sz="2000" dirty="0"/>
              <a:t>However, no significant differences between displaced/non-displaced HH</a:t>
            </a:r>
          </a:p>
          <a:p>
            <a:pPr marL="342900" indent="-342900">
              <a:buFont typeface="Arial" panose="020B0604020202020204" pitchFamily="34" charset="0"/>
              <a:buChar char="•"/>
            </a:pPr>
            <a:endParaRPr lang="en-GB" sz="2000" dirty="0"/>
          </a:p>
        </p:txBody>
      </p:sp>
    </p:spTree>
    <p:extLst>
      <p:ext uri="{BB962C8B-B14F-4D97-AF65-F5344CB8AC3E}">
        <p14:creationId xmlns:p14="http://schemas.microsoft.com/office/powerpoint/2010/main" val="1461783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7AEAC-C829-46F7-B00D-33E7E3D34DF2}"/>
              </a:ext>
            </a:extLst>
          </p:cNvPr>
          <p:cNvSpPr>
            <a:spLocks noGrp="1"/>
          </p:cNvSpPr>
          <p:nvPr>
            <p:ph type="title"/>
          </p:nvPr>
        </p:nvSpPr>
        <p:spPr/>
        <p:txBody>
          <a:bodyPr/>
          <a:lstStyle/>
          <a:p>
            <a:r>
              <a:rPr lang="en-GB" sz="3200" dirty="0"/>
              <a:t>Findings: security of tenure</a:t>
            </a:r>
          </a:p>
        </p:txBody>
      </p:sp>
      <p:sp>
        <p:nvSpPr>
          <p:cNvPr id="3" name="Subtitle 2">
            <a:extLst>
              <a:ext uri="{FF2B5EF4-FFF2-40B4-BE49-F238E27FC236}">
                <a16:creationId xmlns:a16="http://schemas.microsoft.com/office/drawing/2014/main" id="{44E9B2C7-9F8B-40BF-9C15-E682110CF6B2}"/>
              </a:ext>
            </a:extLst>
          </p:cNvPr>
          <p:cNvSpPr>
            <a:spLocks noGrp="1"/>
          </p:cNvSpPr>
          <p:nvPr>
            <p:ph type="subTitle" idx="1"/>
          </p:nvPr>
        </p:nvSpPr>
        <p:spPr/>
        <p:txBody>
          <a:bodyPr/>
          <a:lstStyle/>
          <a:p>
            <a:r>
              <a:rPr lang="en-GB" sz="2000" dirty="0"/>
              <a:t>In general, 32% of HH have written contracts</a:t>
            </a:r>
          </a:p>
          <a:p>
            <a:pPr marL="342900" indent="-342900">
              <a:buFont typeface="Arial" panose="020B0604020202020204" pitchFamily="34" charset="0"/>
              <a:buChar char="•"/>
            </a:pPr>
            <a:r>
              <a:rPr lang="en-GB" sz="2000" dirty="0"/>
              <a:t>In some settlements (Jalalabad urban area) written contracts exceed 60-70% of all contracts</a:t>
            </a:r>
          </a:p>
          <a:p>
            <a:pPr marL="342900" indent="-342900">
              <a:buFont typeface="Arial" panose="020B0604020202020204" pitchFamily="34" charset="0"/>
              <a:buChar char="•"/>
            </a:pPr>
            <a:r>
              <a:rPr lang="en-GB" sz="2000" dirty="0"/>
              <a:t>In some rural areas – no written agreements are used</a:t>
            </a:r>
          </a:p>
          <a:p>
            <a:pPr marL="342900" indent="-342900">
              <a:buFont typeface="Arial" panose="020B0604020202020204" pitchFamily="34" charset="0"/>
              <a:buChar char="•"/>
            </a:pPr>
            <a:r>
              <a:rPr lang="en-GB" sz="2000" dirty="0"/>
              <a:t>Host HH twice as likely to have a written contract than IDP HH</a:t>
            </a:r>
          </a:p>
          <a:p>
            <a:pPr marL="342900" indent="-342900">
              <a:buFont typeface="Arial" panose="020B0604020202020204" pitchFamily="34" charset="0"/>
              <a:buChar char="•"/>
            </a:pPr>
            <a:r>
              <a:rPr lang="en-GB" sz="2000" dirty="0"/>
              <a:t>No effect of written/oral contract on satisfaction with rental arrangements.</a:t>
            </a:r>
          </a:p>
          <a:p>
            <a:pPr marL="342900" indent="-342900">
              <a:buFont typeface="Arial" panose="020B0604020202020204" pitchFamily="34" charset="0"/>
              <a:buChar char="•"/>
            </a:pPr>
            <a:r>
              <a:rPr lang="en-GB" sz="2000" dirty="0"/>
              <a:t>Written contract is associated with </a:t>
            </a:r>
            <a:r>
              <a:rPr lang="en-GB" sz="2000" b="1" dirty="0"/>
              <a:t>higher likelihood of rent increase</a:t>
            </a:r>
          </a:p>
          <a:p>
            <a:endParaRPr lang="en-GB" dirty="0"/>
          </a:p>
        </p:txBody>
      </p:sp>
    </p:spTree>
    <p:extLst>
      <p:ext uri="{BB962C8B-B14F-4D97-AF65-F5344CB8AC3E}">
        <p14:creationId xmlns:p14="http://schemas.microsoft.com/office/powerpoint/2010/main" val="3114638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73518-5925-4A2D-A414-186C393BD453}"/>
              </a:ext>
            </a:extLst>
          </p:cNvPr>
          <p:cNvSpPr>
            <a:spLocks noGrp="1"/>
          </p:cNvSpPr>
          <p:nvPr>
            <p:ph type="title"/>
          </p:nvPr>
        </p:nvSpPr>
        <p:spPr/>
        <p:txBody>
          <a:bodyPr/>
          <a:lstStyle/>
          <a:p>
            <a:r>
              <a:rPr lang="en-GB" sz="3200" dirty="0"/>
              <a:t>Findings: security of tenure</a:t>
            </a:r>
          </a:p>
        </p:txBody>
      </p:sp>
      <p:sp>
        <p:nvSpPr>
          <p:cNvPr id="3" name="Subtitle 2">
            <a:extLst>
              <a:ext uri="{FF2B5EF4-FFF2-40B4-BE49-F238E27FC236}">
                <a16:creationId xmlns:a16="http://schemas.microsoft.com/office/drawing/2014/main" id="{EC57DEB7-8CAD-4AEF-8016-C02412F1AC66}"/>
              </a:ext>
            </a:extLst>
          </p:cNvPr>
          <p:cNvSpPr>
            <a:spLocks noGrp="1"/>
          </p:cNvSpPr>
          <p:nvPr>
            <p:ph type="subTitle" idx="1"/>
          </p:nvPr>
        </p:nvSpPr>
        <p:spPr/>
        <p:txBody>
          <a:bodyPr/>
          <a:lstStyle/>
          <a:p>
            <a:pPr marL="342900" indent="-342900">
              <a:buFont typeface="Arial" panose="020B0604020202020204" pitchFamily="34" charset="0"/>
              <a:buChar char="•"/>
            </a:pPr>
            <a:r>
              <a:rPr lang="en-GB" sz="1800" dirty="0"/>
              <a:t>42% of tenants required to present a </a:t>
            </a:r>
            <a:r>
              <a:rPr lang="en-GB" sz="1800" dirty="0" err="1"/>
              <a:t>Tazkera</a:t>
            </a:r>
            <a:r>
              <a:rPr lang="en-GB" sz="1800" dirty="0"/>
              <a:t> (but the difference between settlements is very significant)</a:t>
            </a:r>
          </a:p>
          <a:p>
            <a:pPr marL="342900" indent="-342900">
              <a:buFont typeface="Arial" panose="020B0604020202020204" pitchFamily="34" charset="0"/>
              <a:buChar char="•"/>
            </a:pPr>
            <a:r>
              <a:rPr lang="en-GB" sz="1800" dirty="0"/>
              <a:t>In some locations, all of the tenants had to present a </a:t>
            </a:r>
            <a:r>
              <a:rPr lang="en-GB" sz="1800" dirty="0" err="1"/>
              <a:t>Tazkera</a:t>
            </a:r>
            <a:endParaRPr lang="en-GB" sz="1800" dirty="0"/>
          </a:p>
          <a:p>
            <a:pPr marL="342900" indent="-342900">
              <a:buFont typeface="Arial" panose="020B0604020202020204" pitchFamily="34" charset="0"/>
              <a:buChar char="•"/>
            </a:pPr>
            <a:r>
              <a:rPr lang="en-GB" sz="1800" dirty="0"/>
              <a:t>Significant difference in possession of </a:t>
            </a:r>
            <a:r>
              <a:rPr lang="en-GB" sz="1800" dirty="0" err="1"/>
              <a:t>Tazkera</a:t>
            </a:r>
            <a:r>
              <a:rPr lang="en-GB" sz="1800" dirty="0"/>
              <a:t> between displaced/non-displaced population = may constitute barriers to access rental market.</a:t>
            </a:r>
          </a:p>
          <a:p>
            <a:pPr marL="342900" indent="-342900">
              <a:buFont typeface="Arial" panose="020B0604020202020204" pitchFamily="34" charset="0"/>
              <a:buChar char="•"/>
            </a:pPr>
            <a:r>
              <a:rPr lang="en-GB" sz="1800" dirty="0"/>
              <a:t>Men and women see security of tenure differently: female </a:t>
            </a:r>
            <a:r>
              <a:rPr lang="en-GB" sz="1800" dirty="0" err="1"/>
              <a:t>respodents</a:t>
            </a:r>
            <a:r>
              <a:rPr lang="en-GB" sz="1800" dirty="0"/>
              <a:t> reported written contracts less often than men (is this because women do not take part in concluding rental agreements?)</a:t>
            </a:r>
          </a:p>
        </p:txBody>
      </p:sp>
    </p:spTree>
    <p:extLst>
      <p:ext uri="{BB962C8B-B14F-4D97-AF65-F5344CB8AC3E}">
        <p14:creationId xmlns:p14="http://schemas.microsoft.com/office/powerpoint/2010/main" val="41842268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9763D-1A49-4779-B895-C16B9C1F1028}"/>
              </a:ext>
            </a:extLst>
          </p:cNvPr>
          <p:cNvSpPr>
            <a:spLocks noGrp="1"/>
          </p:cNvSpPr>
          <p:nvPr>
            <p:ph type="title"/>
          </p:nvPr>
        </p:nvSpPr>
        <p:spPr/>
        <p:txBody>
          <a:bodyPr/>
          <a:lstStyle/>
          <a:p>
            <a:r>
              <a:rPr lang="en-GB" sz="3200" dirty="0"/>
              <a:t>Finding: satisfaction with current contract</a:t>
            </a:r>
          </a:p>
        </p:txBody>
      </p:sp>
      <p:sp>
        <p:nvSpPr>
          <p:cNvPr id="3" name="Subtitle 2">
            <a:extLst>
              <a:ext uri="{FF2B5EF4-FFF2-40B4-BE49-F238E27FC236}">
                <a16:creationId xmlns:a16="http://schemas.microsoft.com/office/drawing/2014/main" id="{2E55B0A6-6180-4FCD-BA1C-3B11A707D59E}"/>
              </a:ext>
            </a:extLst>
          </p:cNvPr>
          <p:cNvSpPr>
            <a:spLocks noGrp="1"/>
          </p:cNvSpPr>
          <p:nvPr>
            <p:ph type="subTitle" idx="1"/>
          </p:nvPr>
        </p:nvSpPr>
        <p:spPr/>
        <p:txBody>
          <a:bodyPr/>
          <a:lstStyle/>
          <a:p>
            <a:r>
              <a:rPr lang="en-GB" sz="1600" dirty="0"/>
              <a:t>Women and men differ very significantly in their satisfactions levels: 16.2% women are unsatisfied, while only 2.5% of men</a:t>
            </a:r>
          </a:p>
          <a:p>
            <a:pPr marL="342900" indent="-342900">
              <a:buFont typeface="Arial" panose="020B0604020202020204" pitchFamily="34" charset="0"/>
              <a:buChar char="•"/>
            </a:pPr>
            <a:r>
              <a:rPr lang="en-US" sz="1600" dirty="0"/>
              <a:t>For women: high rent (84%) sense of insecurity (7%),</a:t>
            </a:r>
          </a:p>
          <a:p>
            <a:pPr marL="342900" indent="-342900">
              <a:buFont typeface="Arial" panose="020B0604020202020204" pitchFamily="34" charset="0"/>
              <a:buChar char="•"/>
            </a:pPr>
            <a:r>
              <a:rPr lang="en-US" sz="1600" dirty="0"/>
              <a:t>For men: high rent (60%), overcrowding or necessity to live with relatives (30%)</a:t>
            </a:r>
          </a:p>
          <a:p>
            <a:r>
              <a:rPr lang="en-US" sz="1600" dirty="0"/>
              <a:t>Women show higher intention to move</a:t>
            </a:r>
          </a:p>
          <a:p>
            <a:pPr marL="285750" indent="-285750">
              <a:buFont typeface="Arial" panose="020B0604020202020204" pitchFamily="34" charset="0"/>
              <a:buChar char="•"/>
            </a:pPr>
            <a:r>
              <a:rPr lang="en-US" sz="1600" dirty="0"/>
              <a:t>16.8% of women intend to move out within the next 6 months (only 4.7% of men)</a:t>
            </a:r>
          </a:p>
          <a:p>
            <a:pPr marL="285750" indent="-285750">
              <a:buFont typeface="Arial" panose="020B0604020202020204" pitchFamily="34" charset="0"/>
              <a:buChar char="•"/>
            </a:pPr>
            <a:r>
              <a:rPr lang="en-US" sz="1600" dirty="0"/>
              <a:t>17.8% of women intend stay in the current housing (33.9% men)</a:t>
            </a:r>
          </a:p>
          <a:p>
            <a:r>
              <a:rPr lang="en-US" sz="1600" dirty="0"/>
              <a:t>How to prevent secondary displacement</a:t>
            </a:r>
          </a:p>
          <a:p>
            <a:endParaRPr lang="en-US" dirty="0"/>
          </a:p>
        </p:txBody>
      </p:sp>
    </p:spTree>
    <p:extLst>
      <p:ext uri="{BB962C8B-B14F-4D97-AF65-F5344CB8AC3E}">
        <p14:creationId xmlns:p14="http://schemas.microsoft.com/office/powerpoint/2010/main" val="3792745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5C3B2-2278-4E67-82CF-AF414B7376FA}"/>
              </a:ext>
            </a:extLst>
          </p:cNvPr>
          <p:cNvSpPr>
            <a:spLocks noGrp="1"/>
          </p:cNvSpPr>
          <p:nvPr>
            <p:ph type="title"/>
          </p:nvPr>
        </p:nvSpPr>
        <p:spPr/>
        <p:txBody>
          <a:bodyPr/>
          <a:lstStyle/>
          <a:p>
            <a:r>
              <a:rPr lang="en-GB" sz="3200" dirty="0"/>
              <a:t>Findings: </a:t>
            </a:r>
            <a:r>
              <a:rPr lang="en-GB" sz="3200"/>
              <a:t>payment arrangements</a:t>
            </a:r>
            <a:endParaRPr lang="en-GB" sz="3200" dirty="0"/>
          </a:p>
        </p:txBody>
      </p:sp>
      <p:sp>
        <p:nvSpPr>
          <p:cNvPr id="3" name="Subtitle 2">
            <a:extLst>
              <a:ext uri="{FF2B5EF4-FFF2-40B4-BE49-F238E27FC236}">
                <a16:creationId xmlns:a16="http://schemas.microsoft.com/office/drawing/2014/main" id="{17CE7857-4946-479F-BB89-15D6469A8A2B}"/>
              </a:ext>
            </a:extLst>
          </p:cNvPr>
          <p:cNvSpPr>
            <a:spLocks noGrp="1"/>
          </p:cNvSpPr>
          <p:nvPr>
            <p:ph type="subTitle" idx="1"/>
          </p:nvPr>
        </p:nvSpPr>
        <p:spPr/>
        <p:txBody>
          <a:bodyPr/>
          <a:lstStyle/>
          <a:p>
            <a:pPr marL="342900" indent="-342900">
              <a:buFont typeface="Arial" panose="020B0604020202020204" pitchFamily="34" charset="0"/>
              <a:buChar char="•"/>
            </a:pPr>
            <a:r>
              <a:rPr lang="en-US" sz="2000" dirty="0"/>
              <a:t>On average, 35.2% of HHs made advance rental payments</a:t>
            </a:r>
          </a:p>
          <a:p>
            <a:pPr marL="342900" indent="-342900">
              <a:buFont typeface="Arial" panose="020B0604020202020204" pitchFamily="34" charset="0"/>
              <a:buChar char="•"/>
            </a:pPr>
            <a:r>
              <a:rPr lang="en-US" sz="2000" dirty="0"/>
              <a:t>Request to pay in advance differs for different markets</a:t>
            </a:r>
          </a:p>
          <a:p>
            <a:pPr marL="800100" lvl="1" indent="-342900" algn="l">
              <a:buFont typeface="Arial" panose="020B0604020202020204" pitchFamily="34" charset="0"/>
              <a:buChar char="•"/>
            </a:pPr>
            <a:r>
              <a:rPr lang="en-US" sz="1800" dirty="0"/>
              <a:t>Jalalabad district – over 50%, Behsud – 20%, Surkhrod – 39%</a:t>
            </a:r>
          </a:p>
          <a:p>
            <a:pPr marL="800100" lvl="1" indent="-342900" algn="l">
              <a:buFont typeface="Arial" panose="020B0604020202020204" pitchFamily="34" charset="0"/>
              <a:buChar char="•"/>
            </a:pPr>
            <a:r>
              <a:rPr lang="en-US" sz="1800" dirty="0"/>
              <a:t>Chamtala – 31%, Harchar – 24%</a:t>
            </a:r>
          </a:p>
          <a:p>
            <a:pPr marL="800100" lvl="1" indent="-342900" algn="l">
              <a:buFont typeface="Arial" panose="020B0604020202020204" pitchFamily="34" charset="0"/>
              <a:buChar char="•"/>
            </a:pPr>
            <a:r>
              <a:rPr lang="en-US" sz="1800" dirty="0"/>
              <a:t>Kabul camp – 16%, Bar Shegi – 13%</a:t>
            </a:r>
          </a:p>
          <a:p>
            <a:pPr marL="342900" indent="-342900">
              <a:buFont typeface="Arial" panose="020B0604020202020204" pitchFamily="34" charset="0"/>
              <a:buChar char="•"/>
            </a:pPr>
            <a:r>
              <a:rPr lang="en-US" sz="2000" dirty="0"/>
              <a:t>Average payments – 3 to 4 months in advance.</a:t>
            </a:r>
          </a:p>
          <a:p>
            <a:pPr marL="800100" lvl="1" indent="-342900" algn="l">
              <a:buFont typeface="Arial" panose="020B0604020202020204" pitchFamily="34" charset="0"/>
              <a:buChar char="•"/>
            </a:pPr>
            <a:r>
              <a:rPr lang="en-US" sz="1800" dirty="0"/>
              <a:t>In rural Harchar and Bar Shegi – over 6 months in advance</a:t>
            </a:r>
          </a:p>
          <a:p>
            <a:pPr marL="342900" indent="-342900">
              <a:buFont typeface="Arial" panose="020B0604020202020204" pitchFamily="34" charset="0"/>
              <a:buChar char="•"/>
            </a:pPr>
            <a:r>
              <a:rPr lang="en-US" sz="2000" dirty="0"/>
              <a:t>Host HH least likely to pay in advance, IDP – most likely (41%)</a:t>
            </a:r>
          </a:p>
          <a:p>
            <a:endParaRPr lang="en-US" dirty="0"/>
          </a:p>
        </p:txBody>
      </p:sp>
    </p:spTree>
    <p:extLst>
      <p:ext uri="{BB962C8B-B14F-4D97-AF65-F5344CB8AC3E}">
        <p14:creationId xmlns:p14="http://schemas.microsoft.com/office/powerpoint/2010/main" val="2776658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024CC-3A8F-45A9-AE62-8ACDC6ED7C9B}"/>
              </a:ext>
            </a:extLst>
          </p:cNvPr>
          <p:cNvSpPr>
            <a:spLocks noGrp="1"/>
          </p:cNvSpPr>
          <p:nvPr>
            <p:ph type="ctrTitle"/>
          </p:nvPr>
        </p:nvSpPr>
        <p:spPr/>
        <p:txBody>
          <a:bodyPr/>
          <a:lstStyle/>
          <a:p>
            <a:r>
              <a:rPr lang="en-GB" dirty="0"/>
              <a:t>Shelter Market Assessment</a:t>
            </a:r>
          </a:p>
        </p:txBody>
      </p:sp>
      <p:sp>
        <p:nvSpPr>
          <p:cNvPr id="5" name="Subtitle 4">
            <a:extLst>
              <a:ext uri="{FF2B5EF4-FFF2-40B4-BE49-F238E27FC236}">
                <a16:creationId xmlns:a16="http://schemas.microsoft.com/office/drawing/2014/main" id="{E8EF18A8-8F7D-4900-B096-219003398CA0}"/>
              </a:ext>
            </a:extLst>
          </p:cNvPr>
          <p:cNvSpPr>
            <a:spLocks noGrp="1"/>
          </p:cNvSpPr>
          <p:nvPr>
            <p:ph type="subTitle" idx="1"/>
          </p:nvPr>
        </p:nvSpPr>
        <p:spPr/>
        <p:txBody>
          <a:bodyPr/>
          <a:lstStyle/>
          <a:p>
            <a:r>
              <a:rPr lang="en-GB" sz="2800" dirty="0"/>
              <a:t>Analysis of the rental housing market in Eastern region, May-august 2018</a:t>
            </a:r>
          </a:p>
        </p:txBody>
      </p:sp>
    </p:spTree>
    <p:extLst>
      <p:ext uri="{BB962C8B-B14F-4D97-AF65-F5344CB8AC3E}">
        <p14:creationId xmlns:p14="http://schemas.microsoft.com/office/powerpoint/2010/main" val="3627983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6EC79-C557-44AD-BC16-B2B6B1360406}"/>
              </a:ext>
            </a:extLst>
          </p:cNvPr>
          <p:cNvSpPr>
            <a:spLocks noGrp="1"/>
          </p:cNvSpPr>
          <p:nvPr>
            <p:ph type="title"/>
          </p:nvPr>
        </p:nvSpPr>
        <p:spPr/>
        <p:txBody>
          <a:bodyPr/>
          <a:lstStyle/>
          <a:p>
            <a:r>
              <a:rPr lang="en-GB" sz="3200" dirty="0"/>
              <a:t>Findings: Role of social networks</a:t>
            </a:r>
          </a:p>
        </p:txBody>
      </p:sp>
      <p:sp>
        <p:nvSpPr>
          <p:cNvPr id="3" name="Subtitle 2">
            <a:extLst>
              <a:ext uri="{FF2B5EF4-FFF2-40B4-BE49-F238E27FC236}">
                <a16:creationId xmlns:a16="http://schemas.microsoft.com/office/drawing/2014/main" id="{D1007F85-FBB3-44CC-9C28-2BEC36DEAA2A}"/>
              </a:ext>
            </a:extLst>
          </p:cNvPr>
          <p:cNvSpPr>
            <a:spLocks noGrp="1"/>
          </p:cNvSpPr>
          <p:nvPr>
            <p:ph type="subTitle" idx="1"/>
          </p:nvPr>
        </p:nvSpPr>
        <p:spPr>
          <a:xfrm>
            <a:off x="467694" y="1256136"/>
            <a:ext cx="8219105" cy="2942639"/>
          </a:xfrm>
        </p:spPr>
        <p:txBody>
          <a:bodyPr/>
          <a:lstStyle/>
          <a:p>
            <a:pPr marL="342900" indent="-342900">
              <a:buFont typeface="Arial" panose="020B0604020202020204" pitchFamily="34" charset="0"/>
              <a:buChar char="•"/>
            </a:pPr>
            <a:r>
              <a:rPr lang="en-GB" sz="1800" dirty="0"/>
              <a:t>Family networks play a very limited role on the rental market: less than 10% were renting from relatives</a:t>
            </a:r>
          </a:p>
          <a:p>
            <a:pPr marL="800100" lvl="1" indent="-342900" algn="l">
              <a:buFont typeface="Arial" panose="020B0604020202020204" pitchFamily="34" charset="0"/>
              <a:buChar char="•"/>
            </a:pPr>
            <a:r>
              <a:rPr lang="en-GB" sz="1800" dirty="0"/>
              <a:t>Higher in peripheral areas (up to 25%, lower in central – Jalalabad district)</a:t>
            </a:r>
          </a:p>
          <a:p>
            <a:pPr marL="800100" lvl="1" indent="-342900" algn="l">
              <a:buFont typeface="Arial" panose="020B0604020202020204" pitchFamily="34" charset="0"/>
              <a:buChar char="•"/>
            </a:pPr>
            <a:r>
              <a:rPr lang="en-GB" sz="1800" dirty="0"/>
              <a:t>Higher for returnees, lowest for host HH</a:t>
            </a:r>
          </a:p>
          <a:p>
            <a:pPr marL="342900" indent="-342900">
              <a:buFont typeface="Arial" panose="020B0604020202020204" pitchFamily="34" charset="0"/>
              <a:buChar char="•"/>
            </a:pPr>
            <a:r>
              <a:rPr lang="en-GB" sz="1800" dirty="0"/>
              <a:t>When rented from a relative:</a:t>
            </a:r>
          </a:p>
          <a:p>
            <a:pPr marL="800100" lvl="1" indent="-342900" algn="l">
              <a:buFont typeface="Arial" panose="020B0604020202020204" pitchFamily="34" charset="0"/>
              <a:buChar char="•"/>
            </a:pPr>
            <a:r>
              <a:rPr lang="en-GB" sz="1800" dirty="0"/>
              <a:t>More overcrowded</a:t>
            </a:r>
          </a:p>
          <a:p>
            <a:pPr marL="800100" lvl="1" indent="-342900" algn="l">
              <a:buFont typeface="Arial" panose="020B0604020202020204" pitchFamily="34" charset="0"/>
              <a:buChar char="•"/>
            </a:pPr>
            <a:r>
              <a:rPr lang="en-GB" sz="1800" dirty="0"/>
              <a:t>Lower rental payments</a:t>
            </a:r>
          </a:p>
          <a:p>
            <a:pPr marL="800100" lvl="1" indent="-342900" algn="l">
              <a:buFont typeface="Arial" panose="020B0604020202020204" pitchFamily="34" charset="0"/>
              <a:buChar char="•"/>
            </a:pPr>
            <a:r>
              <a:rPr lang="en-GB" sz="1800" dirty="0"/>
              <a:t>Less security of tenure (fewer written agreements)</a:t>
            </a:r>
          </a:p>
          <a:p>
            <a:endParaRPr lang="en-GB" dirty="0"/>
          </a:p>
        </p:txBody>
      </p:sp>
    </p:spTree>
    <p:extLst>
      <p:ext uri="{BB962C8B-B14F-4D97-AF65-F5344CB8AC3E}">
        <p14:creationId xmlns:p14="http://schemas.microsoft.com/office/powerpoint/2010/main" val="2571867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0F1B0-7F40-4423-B0FE-6854C886EFF6}"/>
              </a:ext>
            </a:extLst>
          </p:cNvPr>
          <p:cNvSpPr>
            <a:spLocks noGrp="1"/>
          </p:cNvSpPr>
          <p:nvPr>
            <p:ph type="title"/>
          </p:nvPr>
        </p:nvSpPr>
        <p:spPr/>
        <p:txBody>
          <a:bodyPr/>
          <a:lstStyle/>
          <a:p>
            <a:r>
              <a:rPr lang="en-GB" dirty="0"/>
              <a:t>Findings: proximity to landlords</a:t>
            </a:r>
          </a:p>
        </p:txBody>
      </p:sp>
      <p:sp>
        <p:nvSpPr>
          <p:cNvPr id="3" name="Subtitle 2">
            <a:extLst>
              <a:ext uri="{FF2B5EF4-FFF2-40B4-BE49-F238E27FC236}">
                <a16:creationId xmlns:a16="http://schemas.microsoft.com/office/drawing/2014/main" id="{D2F2F836-8C30-4F41-BBDC-13E2CB6AD353}"/>
              </a:ext>
            </a:extLst>
          </p:cNvPr>
          <p:cNvSpPr>
            <a:spLocks noGrp="1"/>
          </p:cNvSpPr>
          <p:nvPr>
            <p:ph type="subTitle" idx="1"/>
          </p:nvPr>
        </p:nvSpPr>
        <p:spPr/>
        <p:txBody>
          <a:bodyPr/>
          <a:lstStyle/>
          <a:p>
            <a:pPr marL="342900" indent="-342900">
              <a:buFont typeface="Arial" panose="020B0604020202020204" pitchFamily="34" charset="0"/>
              <a:buChar char="•"/>
            </a:pPr>
            <a:r>
              <a:rPr lang="en-GB" sz="2000" dirty="0"/>
              <a:t>In some settlements absentee landlords are very rare (Chamtala, Bar Shegi), but in Jalalabad and Behsud ½ of landlords are absentee</a:t>
            </a:r>
          </a:p>
          <a:p>
            <a:pPr marL="342900" indent="-342900">
              <a:buFont typeface="Arial" panose="020B0604020202020204" pitchFamily="34" charset="0"/>
              <a:buChar char="•"/>
            </a:pPr>
            <a:r>
              <a:rPr lang="en-GB" sz="2000" dirty="0"/>
              <a:t>52% of landlords reside in the same district or closer</a:t>
            </a:r>
          </a:p>
          <a:p>
            <a:pPr marL="342900" indent="-342900">
              <a:buFont typeface="Arial" panose="020B0604020202020204" pitchFamily="34" charset="0"/>
              <a:buChar char="•"/>
            </a:pPr>
            <a:r>
              <a:rPr lang="en-GB" sz="2000" dirty="0"/>
              <a:t>Men know their landlords more often than women (80% vs. 55%), since men are most likely conducting rental negotiations.</a:t>
            </a:r>
          </a:p>
          <a:p>
            <a:pPr marL="342900" indent="-342900">
              <a:buFont typeface="Arial" panose="020B0604020202020204" pitchFamily="34" charset="0"/>
              <a:buChar char="•"/>
            </a:pPr>
            <a:endParaRPr lang="en-GB" sz="2000" dirty="0"/>
          </a:p>
          <a:p>
            <a:endParaRPr lang="en-GB" dirty="0"/>
          </a:p>
          <a:p>
            <a:endParaRPr lang="en-GB" dirty="0"/>
          </a:p>
          <a:p>
            <a:endParaRPr lang="en-GB" dirty="0"/>
          </a:p>
        </p:txBody>
      </p:sp>
    </p:spTree>
    <p:extLst>
      <p:ext uri="{BB962C8B-B14F-4D97-AF65-F5344CB8AC3E}">
        <p14:creationId xmlns:p14="http://schemas.microsoft.com/office/powerpoint/2010/main" val="689881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0B616-9FEE-4FD7-948F-BA78692C7F1B}"/>
              </a:ext>
            </a:extLst>
          </p:cNvPr>
          <p:cNvSpPr>
            <a:spLocks noGrp="1"/>
          </p:cNvSpPr>
          <p:nvPr>
            <p:ph type="title"/>
          </p:nvPr>
        </p:nvSpPr>
        <p:spPr/>
        <p:txBody>
          <a:bodyPr/>
          <a:lstStyle/>
          <a:p>
            <a:r>
              <a:rPr lang="en-GB" dirty="0"/>
              <a:t>Findings: role of property brokers</a:t>
            </a:r>
          </a:p>
        </p:txBody>
      </p:sp>
      <p:sp>
        <p:nvSpPr>
          <p:cNvPr id="3" name="Subtitle 2">
            <a:extLst>
              <a:ext uri="{FF2B5EF4-FFF2-40B4-BE49-F238E27FC236}">
                <a16:creationId xmlns:a16="http://schemas.microsoft.com/office/drawing/2014/main" id="{5D687C93-75D6-4090-B3B6-37E05EE55A5C}"/>
              </a:ext>
            </a:extLst>
          </p:cNvPr>
          <p:cNvSpPr>
            <a:spLocks noGrp="1"/>
          </p:cNvSpPr>
          <p:nvPr>
            <p:ph type="subTitle" idx="1"/>
          </p:nvPr>
        </p:nvSpPr>
        <p:spPr/>
        <p:txBody>
          <a:bodyPr/>
          <a:lstStyle/>
          <a:p>
            <a:r>
              <a:rPr lang="en-GB" sz="2000" dirty="0"/>
              <a:t>Most people rely on relatives’ help </a:t>
            </a:r>
            <a:r>
              <a:rPr lang="en-GB" sz="2000" dirty="0" err="1"/>
              <a:t>oin</a:t>
            </a:r>
            <a:r>
              <a:rPr lang="en-GB" sz="2000" dirty="0"/>
              <a:t> finding accommodation (over 67%). </a:t>
            </a:r>
          </a:p>
          <a:p>
            <a:pPr marL="342900" indent="-342900">
              <a:buFont typeface="Arial" panose="020B0604020202020204" pitchFamily="34" charset="0"/>
              <a:buChar char="•"/>
            </a:pPr>
            <a:r>
              <a:rPr lang="en-GB" sz="2000" dirty="0"/>
              <a:t>Newspapers have a marginal role</a:t>
            </a:r>
          </a:p>
          <a:p>
            <a:pPr marL="342900" indent="-342900">
              <a:buFont typeface="Arial" panose="020B0604020202020204" pitchFamily="34" charset="0"/>
              <a:buChar char="•"/>
            </a:pPr>
            <a:r>
              <a:rPr lang="en-GB" sz="2000" dirty="0"/>
              <a:t>32% relied on help of property brokers. </a:t>
            </a:r>
          </a:p>
          <a:p>
            <a:r>
              <a:rPr lang="en-GB" sz="2000" dirty="0"/>
              <a:t>The role of property agents differs significantly depending on the market:</a:t>
            </a:r>
          </a:p>
          <a:p>
            <a:pPr marL="342900" indent="-342900">
              <a:buFont typeface="Arial" panose="020B0604020202020204" pitchFamily="34" charset="0"/>
              <a:buChar char="•"/>
            </a:pPr>
            <a:r>
              <a:rPr lang="en-GB" sz="2000" dirty="0"/>
              <a:t>In Jalalabad – over 40% engaged a property agent, while in Behsud and Surkhrod districts – around 20% </a:t>
            </a:r>
          </a:p>
          <a:p>
            <a:pPr marL="342900" indent="-342900">
              <a:buFont typeface="Arial" panose="020B0604020202020204" pitchFamily="34" charset="0"/>
              <a:buChar char="•"/>
            </a:pPr>
            <a:endParaRPr lang="en-GB" sz="2000" dirty="0"/>
          </a:p>
          <a:p>
            <a:endParaRPr lang="en-GB" sz="2000" dirty="0"/>
          </a:p>
          <a:p>
            <a:endParaRPr lang="en-GB" dirty="0"/>
          </a:p>
        </p:txBody>
      </p:sp>
    </p:spTree>
    <p:extLst>
      <p:ext uri="{BB962C8B-B14F-4D97-AF65-F5344CB8AC3E}">
        <p14:creationId xmlns:p14="http://schemas.microsoft.com/office/powerpoint/2010/main" val="10340475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3CD47-56E1-413C-BDB8-2F02EBEED2A3}"/>
              </a:ext>
            </a:extLst>
          </p:cNvPr>
          <p:cNvSpPr>
            <a:spLocks noGrp="1"/>
          </p:cNvSpPr>
          <p:nvPr>
            <p:ph type="title"/>
          </p:nvPr>
        </p:nvSpPr>
        <p:spPr/>
        <p:txBody>
          <a:bodyPr/>
          <a:lstStyle/>
          <a:p>
            <a:r>
              <a:rPr lang="en-GB" sz="2800" dirty="0"/>
              <a:t>Findings: regularity of payments and livelihoods</a:t>
            </a:r>
          </a:p>
        </p:txBody>
      </p:sp>
      <p:sp>
        <p:nvSpPr>
          <p:cNvPr id="3" name="Subtitle 2">
            <a:extLst>
              <a:ext uri="{FF2B5EF4-FFF2-40B4-BE49-F238E27FC236}">
                <a16:creationId xmlns:a16="http://schemas.microsoft.com/office/drawing/2014/main" id="{8703DA63-D0FE-4561-B996-BC895F1E8D8F}"/>
              </a:ext>
            </a:extLst>
          </p:cNvPr>
          <p:cNvSpPr>
            <a:spLocks noGrp="1"/>
          </p:cNvSpPr>
          <p:nvPr>
            <p:ph type="subTitle" idx="1"/>
          </p:nvPr>
        </p:nvSpPr>
        <p:spPr/>
        <p:txBody>
          <a:bodyPr/>
          <a:lstStyle/>
          <a:p>
            <a:r>
              <a:rPr lang="en-GB" sz="1800" dirty="0"/>
              <a:t>16% of HH were late with their payments:</a:t>
            </a:r>
          </a:p>
          <a:p>
            <a:pPr marL="342900" indent="-342900">
              <a:buFont typeface="Arial" panose="020B0604020202020204" pitchFamily="34" charset="0"/>
              <a:buChar char="•"/>
            </a:pPr>
            <a:r>
              <a:rPr lang="en-GB" sz="1800" dirty="0"/>
              <a:t>Host households – 10.9%</a:t>
            </a:r>
          </a:p>
          <a:p>
            <a:pPr marL="342900" indent="-342900">
              <a:buFont typeface="Arial" panose="020B0604020202020204" pitchFamily="34" charset="0"/>
              <a:buChar char="•"/>
            </a:pPr>
            <a:r>
              <a:rPr lang="en-GB" sz="1800" dirty="0"/>
              <a:t>IDP – 17.7%</a:t>
            </a:r>
          </a:p>
          <a:p>
            <a:pPr marL="342900" indent="-342900">
              <a:buFont typeface="Arial" panose="020B0604020202020204" pitchFamily="34" charset="0"/>
              <a:buChar char="•"/>
            </a:pPr>
            <a:r>
              <a:rPr lang="en-GB" sz="1800" dirty="0"/>
              <a:t>Returnee HH – 23%</a:t>
            </a:r>
          </a:p>
          <a:p>
            <a:r>
              <a:rPr lang="en-GB" sz="1800" i="1" dirty="0"/>
              <a:t>No correlation between regularity of payment and employment status noted.</a:t>
            </a:r>
          </a:p>
          <a:p>
            <a:r>
              <a:rPr lang="en-GB" sz="1800" dirty="0"/>
              <a:t>Unemployment is low (average – 2%, </a:t>
            </a:r>
          </a:p>
          <a:p>
            <a:pPr marL="285750" indent="-285750">
              <a:buFont typeface="Arial" panose="020B0604020202020204" pitchFamily="34" charset="0"/>
              <a:buChar char="•"/>
            </a:pPr>
            <a:r>
              <a:rPr lang="en-GB" sz="1800" dirty="0"/>
              <a:t>Highest unemployment level in Chamtala (11%) Harchar (4%)</a:t>
            </a:r>
          </a:p>
          <a:p>
            <a:pPr marL="285750" indent="-285750">
              <a:buFont typeface="Arial" panose="020B0604020202020204" pitchFamily="34" charset="0"/>
              <a:buChar char="•"/>
            </a:pPr>
            <a:r>
              <a:rPr lang="en-GB" sz="1800" dirty="0"/>
              <a:t>Lowest – Bar Shegi, Jalalabad, Behsud</a:t>
            </a:r>
          </a:p>
          <a:p>
            <a:r>
              <a:rPr lang="en-GB" sz="1800" dirty="0"/>
              <a:t/>
            </a:r>
            <a:br>
              <a:rPr lang="en-GB" sz="1800" dirty="0"/>
            </a:br>
            <a:endParaRPr lang="en-GB" sz="1800" dirty="0"/>
          </a:p>
        </p:txBody>
      </p:sp>
    </p:spTree>
    <p:extLst>
      <p:ext uri="{BB962C8B-B14F-4D97-AF65-F5344CB8AC3E}">
        <p14:creationId xmlns:p14="http://schemas.microsoft.com/office/powerpoint/2010/main" val="3554081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3C66C-EF5C-4C0A-98C4-4C0407F1FC41}"/>
              </a:ext>
            </a:extLst>
          </p:cNvPr>
          <p:cNvSpPr>
            <a:spLocks noGrp="1"/>
          </p:cNvSpPr>
          <p:nvPr>
            <p:ph type="title"/>
          </p:nvPr>
        </p:nvSpPr>
        <p:spPr/>
        <p:txBody>
          <a:bodyPr/>
          <a:lstStyle/>
          <a:p>
            <a:r>
              <a:rPr lang="en-GB" sz="3200" dirty="0"/>
              <a:t>Findings: livelihood opportunities</a:t>
            </a:r>
          </a:p>
        </p:txBody>
      </p:sp>
      <p:sp>
        <p:nvSpPr>
          <p:cNvPr id="3" name="Subtitle 2">
            <a:extLst>
              <a:ext uri="{FF2B5EF4-FFF2-40B4-BE49-F238E27FC236}">
                <a16:creationId xmlns:a16="http://schemas.microsoft.com/office/drawing/2014/main" id="{2071F2C9-0524-4502-8AE3-401ABAC994A4}"/>
              </a:ext>
            </a:extLst>
          </p:cNvPr>
          <p:cNvSpPr>
            <a:spLocks noGrp="1"/>
          </p:cNvSpPr>
          <p:nvPr>
            <p:ph type="subTitle" idx="1"/>
          </p:nvPr>
        </p:nvSpPr>
        <p:spPr/>
        <p:txBody>
          <a:bodyPr/>
          <a:lstStyle/>
          <a:p>
            <a:r>
              <a:rPr lang="en-GB" sz="1800" dirty="0"/>
              <a:t>Significant difference between regions regarding availability of jobs reflecting difference in development.</a:t>
            </a:r>
          </a:p>
          <a:p>
            <a:endParaRPr lang="en-GB" sz="1800" dirty="0"/>
          </a:p>
          <a:p>
            <a:r>
              <a:rPr lang="en-GB" sz="1800" dirty="0"/>
              <a:t>Every market differs by the reported skilled/unskilled jobs available:</a:t>
            </a:r>
          </a:p>
          <a:p>
            <a:pPr marL="342900" indent="-342900">
              <a:buFont typeface="Arial" panose="020B0604020202020204" pitchFamily="34" charset="0"/>
              <a:buChar char="•"/>
            </a:pPr>
            <a:r>
              <a:rPr lang="en-GB" sz="1800" dirty="0"/>
              <a:t>Skilled jobs are reported in Jalalabad, Behsud and Harchar</a:t>
            </a:r>
          </a:p>
          <a:p>
            <a:pPr marL="342900" indent="-342900">
              <a:buFont typeface="Arial" panose="020B0604020202020204" pitchFamily="34" charset="0"/>
              <a:buChar char="•"/>
            </a:pPr>
            <a:r>
              <a:rPr lang="en-GB" sz="1800" dirty="0"/>
              <a:t>Unskilled jobs are reported in Jalalabad, Behsud, Harchar, Kabul camp</a:t>
            </a:r>
          </a:p>
          <a:p>
            <a:r>
              <a:rPr lang="en-GB" sz="1800" i="1" dirty="0"/>
              <a:t>Women and men have vastly different ideas about availability of jobs</a:t>
            </a:r>
          </a:p>
          <a:p>
            <a:endParaRPr lang="en-GB" dirty="0"/>
          </a:p>
        </p:txBody>
      </p:sp>
    </p:spTree>
    <p:extLst>
      <p:ext uri="{BB962C8B-B14F-4D97-AF65-F5344CB8AC3E}">
        <p14:creationId xmlns:p14="http://schemas.microsoft.com/office/powerpoint/2010/main" val="28784898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005D04A-B578-4B5E-B8D2-5557CC9A3BBF}"/>
              </a:ext>
            </a:extLst>
          </p:cNvPr>
          <p:cNvSpPr>
            <a:spLocks noGrp="1"/>
          </p:cNvSpPr>
          <p:nvPr>
            <p:ph type="subTitle" idx="1"/>
          </p:nvPr>
        </p:nvSpPr>
        <p:spPr>
          <a:xfrm>
            <a:off x="323528" y="1189038"/>
            <a:ext cx="3960290" cy="3110904"/>
          </a:xfrm>
        </p:spPr>
        <p:txBody>
          <a:bodyPr/>
          <a:lstStyle/>
          <a:p>
            <a:r>
              <a:rPr lang="en-GB" sz="1600" dirty="0"/>
              <a:t>37% of HH reported on their intention to stay/move from current place</a:t>
            </a:r>
          </a:p>
          <a:p>
            <a:r>
              <a:rPr lang="en-GB" sz="1600" dirty="0"/>
              <a:t>Strongest factor influencing intention to stay: location:</a:t>
            </a:r>
          </a:p>
          <a:p>
            <a:pPr marL="285750" indent="-285750">
              <a:buFontTx/>
              <a:buChar char="-"/>
            </a:pPr>
            <a:r>
              <a:rPr lang="en-GB" sz="1600" dirty="0"/>
              <a:t>Chamtala (insecure), Behsud – more intend to leave</a:t>
            </a:r>
          </a:p>
          <a:p>
            <a:pPr marL="285750" indent="-285750">
              <a:buFontTx/>
              <a:buChar char="-"/>
            </a:pPr>
            <a:r>
              <a:rPr lang="en-GB" sz="1600" dirty="0"/>
              <a:t>Rural areas (cheaper), Jalalabad, Surkhrod – more intend to stay</a:t>
            </a:r>
          </a:p>
          <a:p>
            <a:r>
              <a:rPr lang="en-GB" sz="1600" dirty="0"/>
              <a:t>Women differ from men: men 7 times more likely to prefer staying than women</a:t>
            </a:r>
          </a:p>
        </p:txBody>
      </p:sp>
      <p:sp>
        <p:nvSpPr>
          <p:cNvPr id="6" name="Picture Placeholder 5">
            <a:extLst>
              <a:ext uri="{FF2B5EF4-FFF2-40B4-BE49-F238E27FC236}">
                <a16:creationId xmlns:a16="http://schemas.microsoft.com/office/drawing/2014/main" id="{1686C343-410A-45E5-ABBE-A168913F3CD5}"/>
              </a:ext>
            </a:extLst>
          </p:cNvPr>
          <p:cNvSpPr>
            <a:spLocks noGrp="1"/>
          </p:cNvSpPr>
          <p:nvPr>
            <p:ph type="pic" sz="quarter" idx="11"/>
          </p:nvPr>
        </p:nvSpPr>
        <p:spPr/>
      </p:sp>
      <p:sp>
        <p:nvSpPr>
          <p:cNvPr id="2" name="Title 1">
            <a:extLst>
              <a:ext uri="{FF2B5EF4-FFF2-40B4-BE49-F238E27FC236}">
                <a16:creationId xmlns:a16="http://schemas.microsoft.com/office/drawing/2014/main" id="{884A0282-5960-40B6-B8E7-519DD705DB50}"/>
              </a:ext>
            </a:extLst>
          </p:cNvPr>
          <p:cNvSpPr>
            <a:spLocks noGrp="1"/>
          </p:cNvSpPr>
          <p:nvPr>
            <p:ph type="title" idx="4294967295"/>
          </p:nvPr>
        </p:nvSpPr>
        <p:spPr>
          <a:xfrm>
            <a:off x="0" y="331788"/>
            <a:ext cx="8229600" cy="857250"/>
          </a:xfrm>
          <a:prstGeom prst="rect">
            <a:avLst/>
          </a:prstGeom>
        </p:spPr>
        <p:txBody>
          <a:bodyPr/>
          <a:lstStyle/>
          <a:p>
            <a:r>
              <a:rPr lang="en-GB" sz="3200" dirty="0"/>
              <a:t>Findings: retention of housing</a:t>
            </a:r>
          </a:p>
        </p:txBody>
      </p:sp>
      <p:graphicFrame>
        <p:nvGraphicFramePr>
          <p:cNvPr id="7" name="Table 6">
            <a:extLst>
              <a:ext uri="{FF2B5EF4-FFF2-40B4-BE49-F238E27FC236}">
                <a16:creationId xmlns:a16="http://schemas.microsoft.com/office/drawing/2014/main" id="{17EB38D1-43C6-4832-85A8-E89983556789}"/>
              </a:ext>
            </a:extLst>
          </p:cNvPr>
          <p:cNvGraphicFramePr>
            <a:graphicFrameLocks noGrp="1"/>
          </p:cNvGraphicFramePr>
          <p:nvPr>
            <p:extLst>
              <p:ext uri="{D42A27DB-BD31-4B8C-83A1-F6EECF244321}">
                <p14:modId xmlns:p14="http://schemas.microsoft.com/office/powerpoint/2010/main" val="1753411777"/>
              </p:ext>
            </p:extLst>
          </p:nvPr>
        </p:nvGraphicFramePr>
        <p:xfrm>
          <a:off x="4661999" y="1189038"/>
          <a:ext cx="4283818" cy="3314045"/>
        </p:xfrm>
        <a:graphic>
          <a:graphicData uri="http://schemas.openxmlformats.org/drawingml/2006/table">
            <a:tbl>
              <a:tblPr firstRow="1" firstCol="1" bandRow="1">
                <a:tableStyleId>{5C22544A-7EE6-4342-B048-85BDC9FD1C3A}</a:tableStyleId>
              </a:tblPr>
              <a:tblGrid>
                <a:gridCol w="1210513">
                  <a:extLst>
                    <a:ext uri="{9D8B030D-6E8A-4147-A177-3AD203B41FA5}">
                      <a16:colId xmlns:a16="http://schemas.microsoft.com/office/drawing/2014/main" val="151727880"/>
                    </a:ext>
                  </a:extLst>
                </a:gridCol>
                <a:gridCol w="767949">
                  <a:extLst>
                    <a:ext uri="{9D8B030D-6E8A-4147-A177-3AD203B41FA5}">
                      <a16:colId xmlns:a16="http://schemas.microsoft.com/office/drawing/2014/main" val="1814853330"/>
                    </a:ext>
                  </a:extLst>
                </a:gridCol>
                <a:gridCol w="768452">
                  <a:extLst>
                    <a:ext uri="{9D8B030D-6E8A-4147-A177-3AD203B41FA5}">
                      <a16:colId xmlns:a16="http://schemas.microsoft.com/office/drawing/2014/main" val="3906031297"/>
                    </a:ext>
                  </a:extLst>
                </a:gridCol>
                <a:gridCol w="768452">
                  <a:extLst>
                    <a:ext uri="{9D8B030D-6E8A-4147-A177-3AD203B41FA5}">
                      <a16:colId xmlns:a16="http://schemas.microsoft.com/office/drawing/2014/main" val="1185643226"/>
                    </a:ext>
                  </a:extLst>
                </a:gridCol>
                <a:gridCol w="768452">
                  <a:extLst>
                    <a:ext uri="{9D8B030D-6E8A-4147-A177-3AD203B41FA5}">
                      <a16:colId xmlns:a16="http://schemas.microsoft.com/office/drawing/2014/main" val="2512695927"/>
                    </a:ext>
                  </a:extLst>
                </a:gridCol>
              </a:tblGrid>
              <a:tr h="596757">
                <a:tc>
                  <a:txBody>
                    <a:bodyPr/>
                    <a:lstStyle/>
                    <a:p>
                      <a:pPr algn="just">
                        <a:lnSpc>
                          <a:spcPct val="107000"/>
                        </a:lnSpc>
                        <a:spcAft>
                          <a:spcPts val="0"/>
                        </a:spcAft>
                      </a:pPr>
                      <a:r>
                        <a:rPr lang="en-GB" sz="1050" dirty="0">
                          <a:effectLst/>
                        </a:rPr>
                        <a:t>Market</a:t>
                      </a:r>
                      <a:endParaRPr lang="en-GB" sz="11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will move within next 6 months</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will stay over 6 months</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Difference stay/leave</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do not know</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65009791"/>
                  </a:ext>
                </a:extLst>
              </a:tr>
              <a:tr h="298378">
                <a:tc>
                  <a:txBody>
                    <a:bodyPr/>
                    <a:lstStyle/>
                    <a:p>
                      <a:pPr algn="l">
                        <a:lnSpc>
                          <a:spcPct val="107000"/>
                        </a:lnSpc>
                        <a:spcAft>
                          <a:spcPts val="0"/>
                        </a:spcAft>
                      </a:pPr>
                      <a:r>
                        <a:rPr lang="en-GB" sz="1050">
                          <a:effectLst/>
                        </a:rPr>
                        <a:t>Jalalabad urban area</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11.43%</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26.07%</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14.64%</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62.50%</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97699651"/>
                  </a:ext>
                </a:extLst>
              </a:tr>
              <a:tr h="298378">
                <a:tc>
                  <a:txBody>
                    <a:bodyPr/>
                    <a:lstStyle/>
                    <a:p>
                      <a:pPr indent="114300" algn="l">
                        <a:lnSpc>
                          <a:spcPct val="107000"/>
                        </a:lnSpc>
                        <a:spcAft>
                          <a:spcPts val="0"/>
                        </a:spcAft>
                      </a:pPr>
                      <a:r>
                        <a:rPr lang="en-GB" sz="1050">
                          <a:effectLst/>
                        </a:rPr>
                        <a:t>Jalalabad</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15.94%</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38.41%</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22.47%</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45.65%</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2753348"/>
                  </a:ext>
                </a:extLst>
              </a:tr>
              <a:tr h="298378">
                <a:tc>
                  <a:txBody>
                    <a:bodyPr/>
                    <a:lstStyle/>
                    <a:p>
                      <a:pPr indent="114300" algn="l">
                        <a:lnSpc>
                          <a:spcPct val="107000"/>
                        </a:lnSpc>
                        <a:spcAft>
                          <a:spcPts val="0"/>
                        </a:spcAft>
                      </a:pPr>
                      <a:r>
                        <a:rPr lang="en-GB" sz="1050">
                          <a:effectLst/>
                        </a:rPr>
                        <a:t>Behsud</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6.61%</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0.83%</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- 5.78%</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92.56%</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60956413"/>
                  </a:ext>
                </a:extLst>
              </a:tr>
              <a:tr h="298378">
                <a:tc>
                  <a:txBody>
                    <a:bodyPr/>
                    <a:lstStyle/>
                    <a:p>
                      <a:pPr indent="114300" algn="l">
                        <a:lnSpc>
                          <a:spcPct val="107000"/>
                        </a:lnSpc>
                        <a:spcAft>
                          <a:spcPts val="0"/>
                        </a:spcAft>
                      </a:pPr>
                      <a:r>
                        <a:rPr lang="en-GB" sz="1050">
                          <a:effectLst/>
                        </a:rPr>
                        <a:t>Surkhrod</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dirty="0">
                          <a:effectLst/>
                        </a:rPr>
                        <a:t>7.36%</a:t>
                      </a:r>
                      <a:endParaRPr lang="en-GB" sz="11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23.93%</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16.57</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68.71%</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28422687"/>
                  </a:ext>
                </a:extLst>
              </a:tr>
              <a:tr h="298378">
                <a:tc>
                  <a:txBody>
                    <a:bodyPr/>
                    <a:lstStyle/>
                    <a:p>
                      <a:pPr algn="l">
                        <a:lnSpc>
                          <a:spcPct val="107000"/>
                        </a:lnSpc>
                        <a:spcAft>
                          <a:spcPts val="0"/>
                        </a:spcAft>
                      </a:pPr>
                      <a:r>
                        <a:rPr lang="en-GB" sz="1050">
                          <a:effectLst/>
                        </a:rPr>
                        <a:t>Chamtala</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21.57%</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15.69%</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- 5.88%</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62.75%</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04183716"/>
                  </a:ext>
                </a:extLst>
              </a:tr>
              <a:tr h="298378">
                <a:tc>
                  <a:txBody>
                    <a:bodyPr/>
                    <a:lstStyle/>
                    <a:p>
                      <a:pPr algn="l">
                        <a:lnSpc>
                          <a:spcPct val="107000"/>
                        </a:lnSpc>
                        <a:spcAft>
                          <a:spcPts val="0"/>
                        </a:spcAft>
                      </a:pPr>
                      <a:r>
                        <a:rPr lang="en-GB" sz="1050">
                          <a:effectLst/>
                        </a:rPr>
                        <a:t>Kabul camp</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5.83%</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21.67%</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15.84%</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72.50%</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72618474"/>
                  </a:ext>
                </a:extLst>
              </a:tr>
              <a:tr h="298378">
                <a:tc>
                  <a:txBody>
                    <a:bodyPr/>
                    <a:lstStyle/>
                    <a:p>
                      <a:pPr algn="l">
                        <a:lnSpc>
                          <a:spcPct val="107000"/>
                        </a:lnSpc>
                        <a:spcAft>
                          <a:spcPts val="0"/>
                        </a:spcAft>
                      </a:pPr>
                      <a:r>
                        <a:rPr lang="en-GB" sz="1050">
                          <a:effectLst/>
                        </a:rPr>
                        <a:t>Bar Shegi</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0.00%</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50.00%</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50.00%</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50.00%</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92682711"/>
                  </a:ext>
                </a:extLst>
              </a:tr>
              <a:tr h="298378">
                <a:tc>
                  <a:txBody>
                    <a:bodyPr/>
                    <a:lstStyle/>
                    <a:p>
                      <a:pPr algn="l">
                        <a:lnSpc>
                          <a:spcPct val="107000"/>
                        </a:lnSpc>
                        <a:spcAft>
                          <a:spcPts val="0"/>
                        </a:spcAft>
                      </a:pPr>
                      <a:r>
                        <a:rPr lang="en-GB" sz="1050">
                          <a:effectLst/>
                        </a:rPr>
                        <a:t>Harchar</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0.00%</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52.38%</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52.38%</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47.62%</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46425777"/>
                  </a:ext>
                </a:extLst>
              </a:tr>
              <a:tr h="298378">
                <a:tc>
                  <a:txBody>
                    <a:bodyPr/>
                    <a:lstStyle/>
                    <a:p>
                      <a:pPr algn="l">
                        <a:lnSpc>
                          <a:spcPct val="107000"/>
                        </a:lnSpc>
                        <a:spcAft>
                          <a:spcPts val="0"/>
                        </a:spcAft>
                      </a:pPr>
                      <a:r>
                        <a:rPr lang="en-GB" sz="1050">
                          <a:effectLst/>
                        </a:rPr>
                        <a:t>Average</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10.68%</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a:effectLst/>
                        </a:rPr>
                        <a:t>25.91%</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GB" sz="1050">
                          <a:effectLst/>
                        </a:rPr>
                        <a:t>15.23%</a:t>
                      </a:r>
                      <a:endParaRPr lang="en-GB" sz="11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050" dirty="0">
                          <a:effectLst/>
                        </a:rPr>
                        <a:t>63.41%</a:t>
                      </a:r>
                      <a:endParaRPr lang="en-GB" sz="11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23684883"/>
                  </a:ext>
                </a:extLst>
              </a:tr>
            </a:tbl>
          </a:graphicData>
        </a:graphic>
      </p:graphicFrame>
    </p:spTree>
    <p:extLst>
      <p:ext uri="{BB962C8B-B14F-4D97-AF65-F5344CB8AC3E}">
        <p14:creationId xmlns:p14="http://schemas.microsoft.com/office/powerpoint/2010/main" val="4423172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116E7E03-3FF5-4D96-B0E9-EFE5EFDDA772}"/>
              </a:ext>
            </a:extLst>
          </p:cNvPr>
          <p:cNvSpPr>
            <a:spLocks noGrp="1"/>
          </p:cNvSpPr>
          <p:nvPr>
            <p:ph type="subTitle" idx="1"/>
          </p:nvPr>
        </p:nvSpPr>
        <p:spPr>
          <a:xfrm>
            <a:off x="323528" y="1189038"/>
            <a:ext cx="3960290" cy="3110904"/>
          </a:xfrm>
        </p:spPr>
        <p:txBody>
          <a:bodyPr/>
          <a:lstStyle/>
          <a:p>
            <a:r>
              <a:rPr lang="en-GB" dirty="0"/>
              <a:t>Rural areas, such as Bar Shegi, Harchar have the least access to public services </a:t>
            </a:r>
          </a:p>
          <a:p>
            <a:r>
              <a:rPr lang="en-GB" dirty="0"/>
              <a:t>No significant differences in access between household categories (displaced/non-displaced)</a:t>
            </a:r>
          </a:p>
        </p:txBody>
      </p:sp>
      <p:sp>
        <p:nvSpPr>
          <p:cNvPr id="6" name="Picture Placeholder 5">
            <a:extLst>
              <a:ext uri="{FF2B5EF4-FFF2-40B4-BE49-F238E27FC236}">
                <a16:creationId xmlns:a16="http://schemas.microsoft.com/office/drawing/2014/main" id="{C7224BCE-BCF2-43EF-BA19-DE4279E99461}"/>
              </a:ext>
            </a:extLst>
          </p:cNvPr>
          <p:cNvSpPr>
            <a:spLocks noGrp="1"/>
          </p:cNvSpPr>
          <p:nvPr>
            <p:ph type="pic" sz="quarter" idx="11"/>
          </p:nvPr>
        </p:nvSpPr>
        <p:spPr/>
      </p:sp>
      <p:sp>
        <p:nvSpPr>
          <p:cNvPr id="2" name="Title 1">
            <a:extLst>
              <a:ext uri="{FF2B5EF4-FFF2-40B4-BE49-F238E27FC236}">
                <a16:creationId xmlns:a16="http://schemas.microsoft.com/office/drawing/2014/main" id="{2E285F92-7A8B-418C-A994-7461E7D7F776}"/>
              </a:ext>
            </a:extLst>
          </p:cNvPr>
          <p:cNvSpPr>
            <a:spLocks noGrp="1"/>
          </p:cNvSpPr>
          <p:nvPr>
            <p:ph type="title" idx="4294967295"/>
          </p:nvPr>
        </p:nvSpPr>
        <p:spPr>
          <a:xfrm>
            <a:off x="0" y="331788"/>
            <a:ext cx="8229600" cy="857250"/>
          </a:xfrm>
          <a:prstGeom prst="rect">
            <a:avLst/>
          </a:prstGeom>
        </p:spPr>
        <p:txBody>
          <a:bodyPr/>
          <a:lstStyle/>
          <a:p>
            <a:r>
              <a:rPr lang="en-GB" sz="3200" dirty="0"/>
              <a:t>Findings: community capacity</a:t>
            </a:r>
          </a:p>
        </p:txBody>
      </p:sp>
      <p:graphicFrame>
        <p:nvGraphicFramePr>
          <p:cNvPr id="7" name="Table 6">
            <a:extLst>
              <a:ext uri="{FF2B5EF4-FFF2-40B4-BE49-F238E27FC236}">
                <a16:creationId xmlns:a16="http://schemas.microsoft.com/office/drawing/2014/main" id="{D5AE4DA0-BF1C-4E21-9A00-E5528D5E8D92}"/>
              </a:ext>
            </a:extLst>
          </p:cNvPr>
          <p:cNvGraphicFramePr>
            <a:graphicFrameLocks noGrp="1"/>
          </p:cNvGraphicFramePr>
          <p:nvPr>
            <p:extLst>
              <p:ext uri="{D42A27DB-BD31-4B8C-83A1-F6EECF244321}">
                <p14:modId xmlns:p14="http://schemas.microsoft.com/office/powerpoint/2010/main" val="3301653999"/>
              </p:ext>
            </p:extLst>
          </p:nvPr>
        </p:nvGraphicFramePr>
        <p:xfrm>
          <a:off x="4662449" y="1189038"/>
          <a:ext cx="4158023" cy="3282160"/>
        </p:xfrm>
        <a:graphic>
          <a:graphicData uri="http://schemas.openxmlformats.org/drawingml/2006/table">
            <a:tbl>
              <a:tblPr firstRow="1" firstCol="1" bandRow="1">
                <a:tableStyleId>{5C22544A-7EE6-4342-B048-85BDC9FD1C3A}</a:tableStyleId>
              </a:tblPr>
              <a:tblGrid>
                <a:gridCol w="2437842">
                  <a:extLst>
                    <a:ext uri="{9D8B030D-6E8A-4147-A177-3AD203B41FA5}">
                      <a16:colId xmlns:a16="http://schemas.microsoft.com/office/drawing/2014/main" val="3703796386"/>
                    </a:ext>
                  </a:extLst>
                </a:gridCol>
                <a:gridCol w="1720181">
                  <a:extLst>
                    <a:ext uri="{9D8B030D-6E8A-4147-A177-3AD203B41FA5}">
                      <a16:colId xmlns:a16="http://schemas.microsoft.com/office/drawing/2014/main" val="3991603565"/>
                    </a:ext>
                  </a:extLst>
                </a:gridCol>
              </a:tblGrid>
              <a:tr h="465214">
                <a:tc>
                  <a:txBody>
                    <a:bodyPr/>
                    <a:lstStyle/>
                    <a:p>
                      <a:pPr algn="l">
                        <a:lnSpc>
                          <a:spcPct val="107000"/>
                        </a:lnSpc>
                        <a:spcAft>
                          <a:spcPts val="0"/>
                        </a:spcAft>
                      </a:pPr>
                      <a:r>
                        <a:rPr lang="en-GB" sz="1200" dirty="0">
                          <a:effectLst/>
                        </a:rPr>
                        <a:t>Market</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a:effectLst/>
                        </a:rPr>
                        <a:t>Average number of services available</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18412481"/>
                  </a:ext>
                </a:extLst>
              </a:tr>
              <a:tr h="312994">
                <a:tc>
                  <a:txBody>
                    <a:bodyPr/>
                    <a:lstStyle/>
                    <a:p>
                      <a:pPr algn="l">
                        <a:lnSpc>
                          <a:spcPct val="107000"/>
                        </a:lnSpc>
                        <a:spcAft>
                          <a:spcPts val="0"/>
                        </a:spcAft>
                      </a:pPr>
                      <a:r>
                        <a:rPr lang="en-GB" sz="1200" dirty="0">
                          <a:effectLst/>
                        </a:rPr>
                        <a:t>Jalalabad urban area</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a:effectLst/>
                        </a:rPr>
                        <a:t>3.9</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361689"/>
                  </a:ext>
                </a:extLst>
              </a:tr>
              <a:tr h="312994">
                <a:tc>
                  <a:txBody>
                    <a:bodyPr/>
                    <a:lstStyle/>
                    <a:p>
                      <a:pPr indent="114300" algn="l">
                        <a:lnSpc>
                          <a:spcPct val="107000"/>
                        </a:lnSpc>
                        <a:spcAft>
                          <a:spcPts val="0"/>
                        </a:spcAft>
                      </a:pPr>
                      <a:r>
                        <a:rPr lang="en-GB" sz="1200" dirty="0">
                          <a:effectLst/>
                        </a:rPr>
                        <a:t>Jalalabad</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a:effectLst/>
                        </a:rPr>
                        <a:t>3.9</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8679779"/>
                  </a:ext>
                </a:extLst>
              </a:tr>
              <a:tr h="312994">
                <a:tc>
                  <a:txBody>
                    <a:bodyPr/>
                    <a:lstStyle/>
                    <a:p>
                      <a:pPr indent="114300" algn="l">
                        <a:lnSpc>
                          <a:spcPct val="107000"/>
                        </a:lnSpc>
                        <a:spcAft>
                          <a:spcPts val="0"/>
                        </a:spcAft>
                      </a:pPr>
                      <a:r>
                        <a:rPr lang="en-GB" sz="1200" dirty="0">
                          <a:effectLst/>
                        </a:rPr>
                        <a:t>Behsud</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dirty="0">
                          <a:effectLst/>
                        </a:rPr>
                        <a:t>4.0</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2119837"/>
                  </a:ext>
                </a:extLst>
              </a:tr>
              <a:tr h="312994">
                <a:tc>
                  <a:txBody>
                    <a:bodyPr/>
                    <a:lstStyle/>
                    <a:p>
                      <a:pPr indent="114300" algn="l">
                        <a:lnSpc>
                          <a:spcPct val="107000"/>
                        </a:lnSpc>
                        <a:spcAft>
                          <a:spcPts val="0"/>
                        </a:spcAft>
                      </a:pPr>
                      <a:r>
                        <a:rPr lang="en-GB" sz="1200" dirty="0">
                          <a:effectLst/>
                        </a:rPr>
                        <a:t>Surkhrod</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a:effectLst/>
                        </a:rPr>
                        <a:t>3.8</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9890640"/>
                  </a:ext>
                </a:extLst>
              </a:tr>
              <a:tr h="312994">
                <a:tc>
                  <a:txBody>
                    <a:bodyPr/>
                    <a:lstStyle/>
                    <a:p>
                      <a:pPr algn="l">
                        <a:lnSpc>
                          <a:spcPct val="107000"/>
                        </a:lnSpc>
                        <a:spcAft>
                          <a:spcPts val="0"/>
                        </a:spcAft>
                      </a:pPr>
                      <a:r>
                        <a:rPr lang="en-GB" sz="1200">
                          <a:effectLst/>
                        </a:rPr>
                        <a:t>Chamtala</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a:effectLst/>
                        </a:rPr>
                        <a:t>3.6</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3873511"/>
                  </a:ext>
                </a:extLst>
              </a:tr>
              <a:tr h="312994">
                <a:tc>
                  <a:txBody>
                    <a:bodyPr/>
                    <a:lstStyle/>
                    <a:p>
                      <a:pPr algn="l">
                        <a:lnSpc>
                          <a:spcPct val="107000"/>
                        </a:lnSpc>
                        <a:spcAft>
                          <a:spcPts val="0"/>
                        </a:spcAft>
                      </a:pPr>
                      <a:r>
                        <a:rPr lang="en-GB" sz="1200">
                          <a:effectLst/>
                        </a:rPr>
                        <a:t>Kabul camp</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a:effectLst/>
                        </a:rPr>
                        <a:t>3.9</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38526360"/>
                  </a:ext>
                </a:extLst>
              </a:tr>
              <a:tr h="312994">
                <a:tc>
                  <a:txBody>
                    <a:bodyPr/>
                    <a:lstStyle/>
                    <a:p>
                      <a:pPr algn="l">
                        <a:lnSpc>
                          <a:spcPct val="107000"/>
                        </a:lnSpc>
                        <a:spcAft>
                          <a:spcPts val="0"/>
                        </a:spcAft>
                      </a:pPr>
                      <a:r>
                        <a:rPr lang="en-GB" sz="1200">
                          <a:effectLst/>
                        </a:rPr>
                        <a:t>Bar Shegi</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dirty="0">
                          <a:effectLst/>
                        </a:rPr>
                        <a:t>2.6</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21666176"/>
                  </a:ext>
                </a:extLst>
              </a:tr>
              <a:tr h="312994">
                <a:tc>
                  <a:txBody>
                    <a:bodyPr/>
                    <a:lstStyle/>
                    <a:p>
                      <a:pPr algn="l">
                        <a:lnSpc>
                          <a:spcPct val="107000"/>
                        </a:lnSpc>
                        <a:spcAft>
                          <a:spcPts val="0"/>
                        </a:spcAft>
                      </a:pPr>
                      <a:r>
                        <a:rPr lang="en-GB" sz="1200">
                          <a:effectLst/>
                        </a:rPr>
                        <a:t>Harchar</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dirty="0">
                          <a:effectLst/>
                        </a:rPr>
                        <a:t>3.2</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96476651"/>
                  </a:ext>
                </a:extLst>
              </a:tr>
              <a:tr h="312994">
                <a:tc>
                  <a:txBody>
                    <a:bodyPr/>
                    <a:lstStyle/>
                    <a:p>
                      <a:pPr algn="l">
                        <a:lnSpc>
                          <a:spcPct val="107000"/>
                        </a:lnSpc>
                        <a:spcAft>
                          <a:spcPts val="0"/>
                        </a:spcAft>
                      </a:pPr>
                      <a:r>
                        <a:rPr lang="en-GB" sz="1200">
                          <a:effectLst/>
                        </a:rPr>
                        <a:t>Average</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200" dirty="0">
                          <a:effectLst/>
                        </a:rPr>
                        <a:t>3.8</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5609286"/>
                  </a:ext>
                </a:extLst>
              </a:tr>
            </a:tbl>
          </a:graphicData>
        </a:graphic>
      </p:graphicFrame>
    </p:spTree>
    <p:extLst>
      <p:ext uri="{BB962C8B-B14F-4D97-AF65-F5344CB8AC3E}">
        <p14:creationId xmlns:p14="http://schemas.microsoft.com/office/powerpoint/2010/main" val="22624094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577CD89-AC06-43B1-9684-12C5DBFF2573}"/>
              </a:ext>
            </a:extLst>
          </p:cNvPr>
          <p:cNvSpPr>
            <a:spLocks noGrp="1"/>
          </p:cNvSpPr>
          <p:nvPr>
            <p:ph type="subTitle" idx="1"/>
          </p:nvPr>
        </p:nvSpPr>
        <p:spPr>
          <a:xfrm>
            <a:off x="323528" y="1340826"/>
            <a:ext cx="3960290" cy="2959116"/>
          </a:xfrm>
        </p:spPr>
        <p:txBody>
          <a:bodyPr/>
          <a:lstStyle/>
          <a:p>
            <a:r>
              <a:rPr lang="en-GB" dirty="0"/>
              <a:t>Push and pull factors are very different for displaced/non-displaced households:</a:t>
            </a:r>
          </a:p>
          <a:p>
            <a:pPr marL="342900" indent="-342900">
              <a:buFont typeface="Arial" panose="020B0604020202020204" pitchFamily="34" charset="0"/>
              <a:buChar char="•"/>
            </a:pPr>
            <a:r>
              <a:rPr lang="en-GB" dirty="0"/>
              <a:t>Security – for IDPs</a:t>
            </a:r>
          </a:p>
          <a:p>
            <a:pPr marL="342900" indent="-342900">
              <a:buFont typeface="Arial" panose="020B0604020202020204" pitchFamily="34" charset="0"/>
              <a:buChar char="•"/>
            </a:pPr>
            <a:r>
              <a:rPr lang="en-GB" dirty="0"/>
              <a:t>Return – for returnees</a:t>
            </a:r>
          </a:p>
          <a:p>
            <a:pPr marL="342900" indent="-342900">
              <a:buFont typeface="Arial" panose="020B0604020202020204" pitchFamily="34" charset="0"/>
              <a:buChar char="•"/>
            </a:pPr>
            <a:r>
              <a:rPr lang="en-GB" dirty="0"/>
              <a:t>Economic opportunity – for host HH</a:t>
            </a:r>
          </a:p>
          <a:p>
            <a:endParaRPr lang="en-GB" dirty="0"/>
          </a:p>
        </p:txBody>
      </p:sp>
      <p:sp>
        <p:nvSpPr>
          <p:cNvPr id="2" name="Title 1">
            <a:extLst>
              <a:ext uri="{FF2B5EF4-FFF2-40B4-BE49-F238E27FC236}">
                <a16:creationId xmlns:a16="http://schemas.microsoft.com/office/drawing/2014/main" id="{3AF46D71-DBEA-42A5-821B-4F1A399D3E4D}"/>
              </a:ext>
            </a:extLst>
          </p:cNvPr>
          <p:cNvSpPr>
            <a:spLocks noGrp="1"/>
          </p:cNvSpPr>
          <p:nvPr>
            <p:ph type="title" idx="4294967295"/>
          </p:nvPr>
        </p:nvSpPr>
        <p:spPr>
          <a:xfrm>
            <a:off x="0" y="331788"/>
            <a:ext cx="8229600" cy="857250"/>
          </a:xfrm>
          <a:prstGeom prst="rect">
            <a:avLst/>
          </a:prstGeom>
        </p:spPr>
        <p:txBody>
          <a:bodyPr/>
          <a:lstStyle/>
          <a:p>
            <a:r>
              <a:rPr lang="en-GB" dirty="0"/>
              <a:t>Findings: pull factors </a:t>
            </a:r>
          </a:p>
        </p:txBody>
      </p:sp>
      <p:graphicFrame>
        <p:nvGraphicFramePr>
          <p:cNvPr id="5" name="Picture Placeholder 4">
            <a:extLst>
              <a:ext uri="{FF2B5EF4-FFF2-40B4-BE49-F238E27FC236}">
                <a16:creationId xmlns:a16="http://schemas.microsoft.com/office/drawing/2014/main" id="{1CEF951D-1404-45AF-9B5D-7CEC1FE10B86}"/>
              </a:ext>
            </a:extLst>
          </p:cNvPr>
          <p:cNvGraphicFramePr>
            <a:graphicFrameLocks noGrp="1"/>
          </p:cNvGraphicFramePr>
          <p:nvPr>
            <p:ph type="pic" sz="quarter" idx="11"/>
            <p:extLst>
              <p:ext uri="{D42A27DB-BD31-4B8C-83A1-F6EECF244321}">
                <p14:modId xmlns:p14="http://schemas.microsoft.com/office/powerpoint/2010/main" val="2127628506"/>
              </p:ext>
            </p:extLst>
          </p:nvPr>
        </p:nvGraphicFramePr>
        <p:xfrm>
          <a:off x="4662488" y="1189038"/>
          <a:ext cx="4302125" cy="32829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742244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577CD89-AC06-43B1-9684-12C5DBFF2573}"/>
              </a:ext>
            </a:extLst>
          </p:cNvPr>
          <p:cNvSpPr>
            <a:spLocks noGrp="1"/>
          </p:cNvSpPr>
          <p:nvPr>
            <p:ph type="subTitle" idx="1"/>
          </p:nvPr>
        </p:nvSpPr>
        <p:spPr>
          <a:xfrm>
            <a:off x="323528" y="1340826"/>
            <a:ext cx="3960290" cy="2959116"/>
          </a:xfrm>
        </p:spPr>
        <p:txBody>
          <a:bodyPr/>
          <a:lstStyle/>
          <a:p>
            <a:r>
              <a:rPr lang="en-GB" sz="1800" dirty="0"/>
              <a:t>Push and pull factors differ for all locations: </a:t>
            </a:r>
          </a:p>
          <a:p>
            <a:pPr marL="342900" indent="-342900">
              <a:buFont typeface="Arial" panose="020B0604020202020204" pitchFamily="34" charset="0"/>
              <a:buChar char="•"/>
            </a:pPr>
            <a:r>
              <a:rPr lang="en-GB" sz="1800" dirty="0"/>
              <a:t>Security for Chamtala and Harchar – IDP settlements</a:t>
            </a:r>
          </a:p>
          <a:p>
            <a:pPr marL="342900" indent="-342900">
              <a:buFont typeface="Arial" panose="020B0604020202020204" pitchFamily="34" charset="0"/>
              <a:buChar char="•"/>
            </a:pPr>
            <a:r>
              <a:rPr lang="en-GB" sz="1800" dirty="0"/>
              <a:t>Return – for Behsud, Kabul camp and Bar Shegi</a:t>
            </a:r>
          </a:p>
          <a:p>
            <a:pPr marL="342900" indent="-342900">
              <a:buFont typeface="Arial" panose="020B0604020202020204" pitchFamily="34" charset="0"/>
              <a:buChar char="•"/>
            </a:pPr>
            <a:r>
              <a:rPr lang="en-GB" sz="1800" dirty="0"/>
              <a:t>Economic pull: Jalalabad district, Kabul camp and Bar Shegi</a:t>
            </a:r>
          </a:p>
          <a:p>
            <a:endParaRPr lang="en-GB" dirty="0"/>
          </a:p>
          <a:p>
            <a:endParaRPr lang="en-GB" dirty="0"/>
          </a:p>
        </p:txBody>
      </p:sp>
      <p:sp>
        <p:nvSpPr>
          <p:cNvPr id="2" name="Title 1">
            <a:extLst>
              <a:ext uri="{FF2B5EF4-FFF2-40B4-BE49-F238E27FC236}">
                <a16:creationId xmlns:a16="http://schemas.microsoft.com/office/drawing/2014/main" id="{3AF46D71-DBEA-42A5-821B-4F1A399D3E4D}"/>
              </a:ext>
            </a:extLst>
          </p:cNvPr>
          <p:cNvSpPr>
            <a:spLocks noGrp="1"/>
          </p:cNvSpPr>
          <p:nvPr>
            <p:ph type="title" idx="4294967295"/>
          </p:nvPr>
        </p:nvSpPr>
        <p:spPr>
          <a:xfrm>
            <a:off x="0" y="331788"/>
            <a:ext cx="8229600" cy="857250"/>
          </a:xfrm>
          <a:prstGeom prst="rect">
            <a:avLst/>
          </a:prstGeom>
        </p:spPr>
        <p:txBody>
          <a:bodyPr/>
          <a:lstStyle/>
          <a:p>
            <a:r>
              <a:rPr lang="en-GB" dirty="0"/>
              <a:t>Findings: pull factors </a:t>
            </a:r>
          </a:p>
        </p:txBody>
      </p:sp>
      <p:sp>
        <p:nvSpPr>
          <p:cNvPr id="4" name="Picture Placeholder 3">
            <a:extLst>
              <a:ext uri="{FF2B5EF4-FFF2-40B4-BE49-F238E27FC236}">
                <a16:creationId xmlns:a16="http://schemas.microsoft.com/office/drawing/2014/main" id="{13231883-CBC8-49B0-85EE-ADF9B2C4ED68}"/>
              </a:ext>
            </a:extLst>
          </p:cNvPr>
          <p:cNvSpPr>
            <a:spLocks noGrp="1"/>
          </p:cNvSpPr>
          <p:nvPr>
            <p:ph type="pic" sz="quarter" idx="11"/>
          </p:nvPr>
        </p:nvSpPr>
        <p:spPr/>
      </p:sp>
      <p:graphicFrame>
        <p:nvGraphicFramePr>
          <p:cNvPr id="6" name="Table 5">
            <a:extLst>
              <a:ext uri="{FF2B5EF4-FFF2-40B4-BE49-F238E27FC236}">
                <a16:creationId xmlns:a16="http://schemas.microsoft.com/office/drawing/2014/main" id="{AD6CBCF9-9BD8-4A19-970C-1FF4FD537FDE}"/>
              </a:ext>
            </a:extLst>
          </p:cNvPr>
          <p:cNvGraphicFramePr>
            <a:graphicFrameLocks noGrp="1"/>
          </p:cNvGraphicFramePr>
          <p:nvPr>
            <p:extLst>
              <p:ext uri="{D42A27DB-BD31-4B8C-83A1-F6EECF244321}">
                <p14:modId xmlns:p14="http://schemas.microsoft.com/office/powerpoint/2010/main" val="3967124814"/>
              </p:ext>
            </p:extLst>
          </p:nvPr>
        </p:nvGraphicFramePr>
        <p:xfrm>
          <a:off x="4648098" y="1189038"/>
          <a:ext cx="4315901" cy="3282160"/>
        </p:xfrm>
        <a:graphic>
          <a:graphicData uri="http://schemas.openxmlformats.org/drawingml/2006/table">
            <a:tbl>
              <a:tblPr firstRow="1" firstCol="1" bandRow="1">
                <a:tableStyleId>{5C22544A-7EE6-4342-B048-85BDC9FD1C3A}</a:tableStyleId>
              </a:tblPr>
              <a:tblGrid>
                <a:gridCol w="1210344">
                  <a:extLst>
                    <a:ext uri="{9D8B030D-6E8A-4147-A177-3AD203B41FA5}">
                      <a16:colId xmlns:a16="http://schemas.microsoft.com/office/drawing/2014/main" val="3409982826"/>
                    </a:ext>
                  </a:extLst>
                </a:gridCol>
                <a:gridCol w="1057956">
                  <a:extLst>
                    <a:ext uri="{9D8B030D-6E8A-4147-A177-3AD203B41FA5}">
                      <a16:colId xmlns:a16="http://schemas.microsoft.com/office/drawing/2014/main" val="1223830025"/>
                    </a:ext>
                  </a:extLst>
                </a:gridCol>
                <a:gridCol w="1059708">
                  <a:extLst>
                    <a:ext uri="{9D8B030D-6E8A-4147-A177-3AD203B41FA5}">
                      <a16:colId xmlns:a16="http://schemas.microsoft.com/office/drawing/2014/main" val="3808084673"/>
                    </a:ext>
                  </a:extLst>
                </a:gridCol>
                <a:gridCol w="987893">
                  <a:extLst>
                    <a:ext uri="{9D8B030D-6E8A-4147-A177-3AD203B41FA5}">
                      <a16:colId xmlns:a16="http://schemas.microsoft.com/office/drawing/2014/main" val="645311894"/>
                    </a:ext>
                  </a:extLst>
                </a:gridCol>
              </a:tblGrid>
              <a:tr h="367654">
                <a:tc>
                  <a:txBody>
                    <a:bodyPr/>
                    <a:lstStyle/>
                    <a:p>
                      <a:pPr algn="l">
                        <a:lnSpc>
                          <a:spcPct val="107000"/>
                        </a:lnSpc>
                        <a:spcAft>
                          <a:spcPts val="0"/>
                        </a:spcAft>
                      </a:pPr>
                      <a:r>
                        <a:rPr lang="en-GB" sz="1200">
                          <a:effectLst/>
                        </a:rPr>
                        <a:t>Market</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Security</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Return</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Economic</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73770377"/>
                  </a:ext>
                </a:extLst>
              </a:tr>
              <a:tr h="456650">
                <a:tc>
                  <a:txBody>
                    <a:bodyPr/>
                    <a:lstStyle/>
                    <a:p>
                      <a:pPr algn="l">
                        <a:lnSpc>
                          <a:spcPct val="107000"/>
                        </a:lnSpc>
                        <a:spcAft>
                          <a:spcPts val="0"/>
                        </a:spcAft>
                      </a:pPr>
                      <a:r>
                        <a:rPr lang="en-GB" sz="1200" dirty="0">
                          <a:effectLst/>
                        </a:rPr>
                        <a:t>Jalalabad urban area</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18.8%</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17.7%</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dirty="0">
                          <a:effectLst/>
                        </a:rPr>
                        <a:t>38.0%</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08809596"/>
                  </a:ext>
                </a:extLst>
              </a:tr>
              <a:tr h="307232">
                <a:tc>
                  <a:txBody>
                    <a:bodyPr/>
                    <a:lstStyle/>
                    <a:p>
                      <a:pPr algn="l">
                        <a:lnSpc>
                          <a:spcPct val="107000"/>
                        </a:lnSpc>
                        <a:spcAft>
                          <a:spcPts val="0"/>
                        </a:spcAft>
                      </a:pPr>
                      <a:r>
                        <a:rPr lang="en-GB" sz="1200">
                          <a:effectLst/>
                        </a:rPr>
                        <a:t>Jalalabad</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20.7%</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14.5%</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b="1" dirty="0">
                          <a:effectLst/>
                        </a:rPr>
                        <a:t>43.8%</a:t>
                      </a:r>
                      <a:endParaRPr lang="en-GB" sz="14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80105817"/>
                  </a:ext>
                </a:extLst>
              </a:tr>
              <a:tr h="307232">
                <a:tc>
                  <a:txBody>
                    <a:bodyPr/>
                    <a:lstStyle/>
                    <a:p>
                      <a:pPr algn="l">
                        <a:lnSpc>
                          <a:spcPct val="107000"/>
                        </a:lnSpc>
                        <a:spcAft>
                          <a:spcPts val="0"/>
                        </a:spcAft>
                      </a:pPr>
                      <a:r>
                        <a:rPr lang="en-GB" sz="1200">
                          <a:effectLst/>
                        </a:rPr>
                        <a:t>Behsud</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21.5%</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b="1" dirty="0">
                          <a:effectLst/>
                        </a:rPr>
                        <a:t>27.3%</a:t>
                      </a:r>
                      <a:endParaRPr lang="en-GB" sz="14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33.1%</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94009426"/>
                  </a:ext>
                </a:extLst>
              </a:tr>
              <a:tr h="307232">
                <a:tc>
                  <a:txBody>
                    <a:bodyPr/>
                    <a:lstStyle/>
                    <a:p>
                      <a:pPr algn="l">
                        <a:lnSpc>
                          <a:spcPct val="107000"/>
                        </a:lnSpc>
                        <a:spcAft>
                          <a:spcPts val="0"/>
                        </a:spcAft>
                      </a:pPr>
                      <a:r>
                        <a:rPr lang="en-GB" sz="1200">
                          <a:effectLst/>
                        </a:rPr>
                        <a:t>Surkhrod</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13.5%</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16.0%</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31.9%</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7595669"/>
                  </a:ext>
                </a:extLst>
              </a:tr>
              <a:tr h="307232">
                <a:tc>
                  <a:txBody>
                    <a:bodyPr/>
                    <a:lstStyle/>
                    <a:p>
                      <a:pPr algn="l">
                        <a:lnSpc>
                          <a:spcPct val="107000"/>
                        </a:lnSpc>
                        <a:spcAft>
                          <a:spcPts val="0"/>
                        </a:spcAft>
                      </a:pPr>
                      <a:r>
                        <a:rPr lang="en-GB" sz="1200">
                          <a:effectLst/>
                        </a:rPr>
                        <a:t>Chamtala</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b="1" dirty="0">
                          <a:effectLst/>
                        </a:rPr>
                        <a:t>49.0%</a:t>
                      </a:r>
                      <a:endParaRPr lang="en-GB" sz="14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11.8%</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27.5%</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58322325"/>
                  </a:ext>
                </a:extLst>
              </a:tr>
              <a:tr h="307232">
                <a:tc>
                  <a:txBody>
                    <a:bodyPr/>
                    <a:lstStyle/>
                    <a:p>
                      <a:pPr algn="l">
                        <a:lnSpc>
                          <a:spcPct val="107000"/>
                        </a:lnSpc>
                        <a:spcAft>
                          <a:spcPts val="0"/>
                        </a:spcAft>
                      </a:pPr>
                      <a:r>
                        <a:rPr lang="en-GB" sz="1200">
                          <a:effectLst/>
                        </a:rPr>
                        <a:t>Kabul camp</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29.2%</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b="1" dirty="0">
                          <a:effectLst/>
                        </a:rPr>
                        <a:t>24.2%</a:t>
                      </a:r>
                      <a:endParaRPr lang="en-GB" sz="14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b="1" dirty="0">
                          <a:effectLst/>
                        </a:rPr>
                        <a:t>40.8%</a:t>
                      </a:r>
                      <a:endParaRPr lang="en-GB" sz="14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99932569"/>
                  </a:ext>
                </a:extLst>
              </a:tr>
              <a:tr h="307232">
                <a:tc>
                  <a:txBody>
                    <a:bodyPr/>
                    <a:lstStyle/>
                    <a:p>
                      <a:pPr algn="l">
                        <a:lnSpc>
                          <a:spcPct val="107000"/>
                        </a:lnSpc>
                        <a:spcAft>
                          <a:spcPts val="0"/>
                        </a:spcAft>
                      </a:pPr>
                      <a:r>
                        <a:rPr lang="en-GB" sz="1200">
                          <a:effectLst/>
                        </a:rPr>
                        <a:t>Bar Shegi</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12.5%</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b="1" dirty="0">
                          <a:effectLst/>
                        </a:rPr>
                        <a:t>31.3%</a:t>
                      </a:r>
                      <a:endParaRPr lang="en-GB" sz="14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b="1" dirty="0">
                          <a:effectLst/>
                        </a:rPr>
                        <a:t>50.0%</a:t>
                      </a:r>
                      <a:endParaRPr lang="en-GB" sz="14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51342456"/>
                  </a:ext>
                </a:extLst>
              </a:tr>
              <a:tr h="307232">
                <a:tc>
                  <a:txBody>
                    <a:bodyPr/>
                    <a:lstStyle/>
                    <a:p>
                      <a:pPr algn="l">
                        <a:lnSpc>
                          <a:spcPct val="107000"/>
                        </a:lnSpc>
                        <a:spcAft>
                          <a:spcPts val="0"/>
                        </a:spcAft>
                      </a:pPr>
                      <a:r>
                        <a:rPr lang="en-GB" sz="1200">
                          <a:effectLst/>
                        </a:rPr>
                        <a:t>Harchar</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b="1" dirty="0">
                          <a:effectLst/>
                        </a:rPr>
                        <a:t>76.2%</a:t>
                      </a:r>
                      <a:endParaRPr lang="en-GB" sz="14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0.0%</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dirty="0">
                          <a:effectLst/>
                        </a:rPr>
                        <a:t>4.8%</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27210624"/>
                  </a:ext>
                </a:extLst>
              </a:tr>
              <a:tr h="307232">
                <a:tc>
                  <a:txBody>
                    <a:bodyPr/>
                    <a:lstStyle/>
                    <a:p>
                      <a:pPr algn="l">
                        <a:lnSpc>
                          <a:spcPct val="107000"/>
                        </a:lnSpc>
                        <a:spcAft>
                          <a:spcPts val="0"/>
                        </a:spcAft>
                      </a:pPr>
                      <a:r>
                        <a:rPr lang="en-GB" sz="1200">
                          <a:effectLst/>
                        </a:rPr>
                        <a:t>Average</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23.8%</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a:effectLst/>
                        </a:rPr>
                        <a:t>18.1%</a:t>
                      </a:r>
                      <a:endParaRPr lang="en-GB" sz="14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1200" dirty="0">
                          <a:effectLst/>
                        </a:rPr>
                        <a:t>37.1%</a:t>
                      </a:r>
                      <a:endParaRPr lang="en-GB" sz="14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18661934"/>
                  </a:ext>
                </a:extLst>
              </a:tr>
            </a:tbl>
          </a:graphicData>
        </a:graphic>
      </p:graphicFrame>
    </p:spTree>
    <p:extLst>
      <p:ext uri="{BB962C8B-B14F-4D97-AF65-F5344CB8AC3E}">
        <p14:creationId xmlns:p14="http://schemas.microsoft.com/office/powerpoint/2010/main" val="22326975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7EA7D1-0FE4-42F4-8938-2062DC80FD27}"/>
              </a:ext>
            </a:extLst>
          </p:cNvPr>
          <p:cNvSpPr>
            <a:spLocks noGrp="1"/>
          </p:cNvSpPr>
          <p:nvPr>
            <p:ph type="title"/>
          </p:nvPr>
        </p:nvSpPr>
        <p:spPr/>
        <p:txBody>
          <a:bodyPr/>
          <a:lstStyle/>
          <a:p>
            <a:r>
              <a:rPr lang="en-GB" dirty="0"/>
              <a:t>Conclusions</a:t>
            </a:r>
          </a:p>
        </p:txBody>
      </p:sp>
      <p:sp>
        <p:nvSpPr>
          <p:cNvPr id="5" name="Subtitle 4">
            <a:extLst>
              <a:ext uri="{FF2B5EF4-FFF2-40B4-BE49-F238E27FC236}">
                <a16:creationId xmlns:a16="http://schemas.microsoft.com/office/drawing/2014/main" id="{F5E3840F-AEB6-4ADB-90C1-472FCA9F813B}"/>
              </a:ext>
            </a:extLst>
          </p:cNvPr>
          <p:cNvSpPr>
            <a:spLocks noGrp="1"/>
          </p:cNvSpPr>
          <p:nvPr>
            <p:ph type="subTitle" idx="1"/>
          </p:nvPr>
        </p:nvSpPr>
        <p:spPr/>
        <p:txBody>
          <a:bodyPr/>
          <a:lstStyle/>
          <a:p>
            <a:pPr marL="171450" lvl="0" indent="-171450">
              <a:buFont typeface="Arial" panose="020B0604020202020204" pitchFamily="34" charset="0"/>
              <a:buChar char="•"/>
            </a:pPr>
            <a:r>
              <a:rPr lang="en-US" sz="1800" dirty="0"/>
              <a:t>Quality of the housing stock assessed is low</a:t>
            </a:r>
            <a:endParaRPr lang="en-GB" sz="1800" dirty="0"/>
          </a:p>
          <a:p>
            <a:pPr marL="171450" lvl="0" indent="-171450">
              <a:buFont typeface="Arial" panose="020B0604020202020204" pitchFamily="34" charset="0"/>
              <a:buChar char="•"/>
            </a:pPr>
            <a:r>
              <a:rPr lang="en-US" sz="1800" dirty="0"/>
              <a:t>Significant variation between rental prices within and between local markets</a:t>
            </a:r>
            <a:endParaRPr lang="en-GB" sz="1800" dirty="0"/>
          </a:p>
          <a:p>
            <a:pPr marL="171450" lvl="0" indent="-171450">
              <a:buFont typeface="Arial" panose="020B0604020202020204" pitchFamily="34" charset="0"/>
              <a:buChar char="•"/>
            </a:pPr>
            <a:r>
              <a:rPr lang="en-US" sz="1800" dirty="0"/>
              <a:t>Markets differ significantly by the reported availability of vacant accommodation</a:t>
            </a:r>
          </a:p>
          <a:p>
            <a:pPr marL="171450" lvl="0" indent="-171450">
              <a:buFont typeface="Arial" panose="020B0604020202020204" pitchFamily="34" charset="0"/>
              <a:buChar char="•"/>
            </a:pPr>
            <a:r>
              <a:rPr lang="en-US" sz="1800" dirty="0"/>
              <a:t>Markets differ in prevalence of formal agreements </a:t>
            </a:r>
          </a:p>
          <a:p>
            <a:pPr marL="171450" lvl="0" indent="-171450">
              <a:buFont typeface="Arial" panose="020B0604020202020204" pitchFamily="34" charset="0"/>
              <a:buChar char="•"/>
            </a:pPr>
            <a:r>
              <a:rPr lang="en-US" sz="1800" dirty="0"/>
              <a:t>A demand to present documents (</a:t>
            </a:r>
            <a:r>
              <a:rPr lang="en-US" sz="1800" dirty="0" err="1"/>
              <a:t>Tazkera</a:t>
            </a:r>
            <a:r>
              <a:rPr lang="en-US" sz="1800" dirty="0"/>
              <a:t>, letter of guarantee) varies from market to market</a:t>
            </a:r>
          </a:p>
          <a:p>
            <a:pPr marL="171450" lvl="0" indent="-171450">
              <a:buFont typeface="Arial" panose="020B0604020202020204" pitchFamily="34" charset="0"/>
              <a:buChar char="•"/>
            </a:pPr>
            <a:r>
              <a:rPr lang="en-US" sz="1800" dirty="0"/>
              <a:t>Role of family networks is limited: less than a tenth of households are renting from relatives. </a:t>
            </a:r>
          </a:p>
          <a:p>
            <a:pPr marL="171450" lvl="0" indent="-171450">
              <a:buFont typeface="Arial" panose="020B0604020202020204" pitchFamily="34" charset="0"/>
              <a:buChar char="•"/>
            </a:pPr>
            <a:r>
              <a:rPr lang="en-US" sz="1800" dirty="0"/>
              <a:t>Role of the property brokers in connecting tenants to landlords seems to be important</a:t>
            </a:r>
            <a:endParaRPr lang="en-GB" sz="1800" dirty="0"/>
          </a:p>
          <a:p>
            <a:endParaRPr lang="en-GB" sz="1200" dirty="0"/>
          </a:p>
        </p:txBody>
      </p:sp>
    </p:spTree>
    <p:extLst>
      <p:ext uri="{BB962C8B-B14F-4D97-AF65-F5344CB8AC3E}">
        <p14:creationId xmlns:p14="http://schemas.microsoft.com/office/powerpoint/2010/main" val="4275197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816637-0EC7-41C2-8A55-788B01066C6A}"/>
              </a:ext>
            </a:extLst>
          </p:cNvPr>
          <p:cNvSpPr>
            <a:spLocks noGrp="1"/>
          </p:cNvSpPr>
          <p:nvPr>
            <p:ph type="title"/>
          </p:nvPr>
        </p:nvSpPr>
        <p:spPr>
          <a:xfrm>
            <a:off x="457200" y="332339"/>
            <a:ext cx="8229600" cy="857250"/>
          </a:xfrm>
        </p:spPr>
        <p:txBody>
          <a:bodyPr/>
          <a:lstStyle/>
          <a:p>
            <a:r>
              <a:rPr lang="en-GB" sz="2800" dirty="0"/>
              <a:t>Objectives: support Cash-for-Rent interventions</a:t>
            </a:r>
          </a:p>
        </p:txBody>
      </p:sp>
      <p:sp>
        <p:nvSpPr>
          <p:cNvPr id="4" name="Subtitle 3">
            <a:extLst>
              <a:ext uri="{FF2B5EF4-FFF2-40B4-BE49-F238E27FC236}">
                <a16:creationId xmlns:a16="http://schemas.microsoft.com/office/drawing/2014/main" id="{D9224B26-E3B9-4C14-AFF7-0E07ABCB95F3}"/>
              </a:ext>
            </a:extLst>
          </p:cNvPr>
          <p:cNvSpPr>
            <a:spLocks noGrp="1"/>
          </p:cNvSpPr>
          <p:nvPr>
            <p:ph type="subTitle" idx="1"/>
          </p:nvPr>
        </p:nvSpPr>
        <p:spPr/>
        <p:txBody>
          <a:bodyPr/>
          <a:lstStyle/>
          <a:p>
            <a:pPr lvl="0"/>
            <a:r>
              <a:rPr lang="en-US" sz="2000" dirty="0"/>
              <a:t>Aim - to develop evidence-based guidance for quality shelter programming within Afghanistan. The assessment collected information to support answering the following questions: </a:t>
            </a:r>
            <a:endParaRPr lang="en-US" sz="1600" dirty="0"/>
          </a:p>
          <a:p>
            <a:pPr marL="285750" lvl="0" indent="-285750">
              <a:buFont typeface="Arial" panose="020B0604020202020204" pitchFamily="34" charset="0"/>
              <a:buChar char="•"/>
            </a:pPr>
            <a:r>
              <a:rPr lang="en-US" sz="1600" dirty="0"/>
              <a:t>Is </a:t>
            </a:r>
            <a:r>
              <a:rPr lang="en-US" sz="1600" dirty="0" err="1"/>
              <a:t>CfR</a:t>
            </a:r>
            <a:r>
              <a:rPr lang="en-US" sz="1600" dirty="0"/>
              <a:t> is an effective way to meet beneficiaries needs – including the need for safe and adequate shelter?</a:t>
            </a:r>
            <a:endParaRPr lang="en-GB" sz="1600" dirty="0"/>
          </a:p>
          <a:p>
            <a:pPr marL="285750" lvl="0" indent="-285750">
              <a:buFont typeface="Arial" panose="020B0604020202020204" pitchFamily="34" charset="0"/>
              <a:buChar char="•"/>
            </a:pPr>
            <a:r>
              <a:rPr lang="en-US" sz="1600" dirty="0"/>
              <a:t>What would be the impact of </a:t>
            </a:r>
            <a:r>
              <a:rPr lang="en-US" sz="1600" dirty="0" err="1"/>
              <a:t>CfR</a:t>
            </a:r>
            <a:r>
              <a:rPr lang="en-US" sz="1600" dirty="0"/>
              <a:t> over specific intervention period. </a:t>
            </a:r>
            <a:endParaRPr lang="en-GB" sz="1600" dirty="0"/>
          </a:p>
          <a:p>
            <a:pPr marL="285750" lvl="0" indent="-285750">
              <a:buFont typeface="Arial" panose="020B0604020202020204" pitchFamily="34" charset="0"/>
              <a:buChar char="•"/>
            </a:pPr>
            <a:r>
              <a:rPr lang="en-US" sz="1600" dirty="0"/>
              <a:t>What risks and opportunities are associated with CBIs, how to design interventions to reduce the risk of harming existing markets and to stimulate markets and market-linked livelihoods?	</a:t>
            </a:r>
            <a:endParaRPr lang="en-GB" sz="1600" dirty="0"/>
          </a:p>
          <a:p>
            <a:endParaRPr lang="en-GB" dirty="0"/>
          </a:p>
        </p:txBody>
      </p:sp>
    </p:spTree>
    <p:extLst>
      <p:ext uri="{BB962C8B-B14F-4D97-AF65-F5344CB8AC3E}">
        <p14:creationId xmlns:p14="http://schemas.microsoft.com/office/powerpoint/2010/main" val="2889850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E974A-5AAB-4FAD-998D-91B54F96AB0B}"/>
              </a:ext>
            </a:extLst>
          </p:cNvPr>
          <p:cNvSpPr>
            <a:spLocks noGrp="1"/>
          </p:cNvSpPr>
          <p:nvPr>
            <p:ph type="title"/>
          </p:nvPr>
        </p:nvSpPr>
        <p:spPr/>
        <p:txBody>
          <a:bodyPr/>
          <a:lstStyle/>
          <a:p>
            <a:r>
              <a:rPr lang="en-GB" dirty="0"/>
              <a:t>Conclusions</a:t>
            </a:r>
          </a:p>
        </p:txBody>
      </p:sp>
      <p:sp>
        <p:nvSpPr>
          <p:cNvPr id="3" name="Subtitle 2">
            <a:extLst>
              <a:ext uri="{FF2B5EF4-FFF2-40B4-BE49-F238E27FC236}">
                <a16:creationId xmlns:a16="http://schemas.microsoft.com/office/drawing/2014/main" id="{14E17445-B87D-47D7-BEE1-2531BCEC20F1}"/>
              </a:ext>
            </a:extLst>
          </p:cNvPr>
          <p:cNvSpPr>
            <a:spLocks noGrp="1"/>
          </p:cNvSpPr>
          <p:nvPr>
            <p:ph type="subTitle" idx="1"/>
          </p:nvPr>
        </p:nvSpPr>
        <p:spPr/>
        <p:txBody>
          <a:bodyPr/>
          <a:lstStyle/>
          <a:p>
            <a:pPr marL="171450" lvl="0" indent="-171450">
              <a:buFont typeface="Arial" panose="020B0604020202020204" pitchFamily="34" charset="0"/>
              <a:buChar char="•"/>
            </a:pPr>
            <a:r>
              <a:rPr lang="en-US" sz="2000" dirty="0"/>
              <a:t>Most of the households – over two-thirds - live in overcrowded conditions</a:t>
            </a:r>
            <a:endParaRPr lang="en-GB" sz="2000" dirty="0"/>
          </a:p>
          <a:p>
            <a:pPr marL="171450" lvl="0" indent="-171450">
              <a:buFont typeface="Arial" panose="020B0604020202020204" pitchFamily="34" charset="0"/>
              <a:buChar char="•"/>
            </a:pPr>
            <a:r>
              <a:rPr lang="en-US" sz="2000" dirty="0"/>
              <a:t>Women and men have very different opinions on their living conditions, such as quality of the sanitation arrangements (toilet, bathroom), and overcrowding: women usually see them as significantly worse. </a:t>
            </a:r>
            <a:endParaRPr lang="en-GB" sz="2000" dirty="0"/>
          </a:p>
          <a:p>
            <a:pPr marL="171450" lvl="0" indent="-171450">
              <a:buFont typeface="Arial" panose="020B0604020202020204" pitchFamily="34" charset="0"/>
              <a:buChar char="•"/>
            </a:pPr>
            <a:r>
              <a:rPr lang="en-US" sz="2000" dirty="0"/>
              <a:t>Chamtala and Harchar were perceived as the most unsafe locations. Women generally see the settlements as less safe, compared to men.</a:t>
            </a:r>
            <a:endParaRPr lang="en-GB" sz="2000" dirty="0"/>
          </a:p>
          <a:p>
            <a:pPr marL="171450" lvl="0" indent="-171450">
              <a:buFont typeface="Arial" panose="020B0604020202020204" pitchFamily="34" charset="0"/>
              <a:buChar char="•"/>
            </a:pPr>
            <a:r>
              <a:rPr lang="en-US" sz="2000" dirty="0"/>
              <a:t>The markets vary very significantly regarding access to public services. </a:t>
            </a:r>
            <a:endParaRPr lang="en-GB" sz="2000" dirty="0"/>
          </a:p>
          <a:p>
            <a:endParaRPr lang="en-GB" dirty="0"/>
          </a:p>
        </p:txBody>
      </p:sp>
    </p:spTree>
    <p:extLst>
      <p:ext uri="{BB962C8B-B14F-4D97-AF65-F5344CB8AC3E}">
        <p14:creationId xmlns:p14="http://schemas.microsoft.com/office/powerpoint/2010/main" val="5320860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D0227-E08C-4136-B1B9-302354C25372}"/>
              </a:ext>
            </a:extLst>
          </p:cNvPr>
          <p:cNvSpPr>
            <a:spLocks noGrp="1"/>
          </p:cNvSpPr>
          <p:nvPr>
            <p:ph type="title"/>
          </p:nvPr>
        </p:nvSpPr>
        <p:spPr/>
        <p:txBody>
          <a:bodyPr/>
          <a:lstStyle/>
          <a:p>
            <a:r>
              <a:rPr lang="en-GB" sz="3200" dirty="0"/>
              <a:t>Recommendations</a:t>
            </a:r>
            <a:r>
              <a:rPr lang="en-GB" dirty="0"/>
              <a:t> for </a:t>
            </a:r>
            <a:r>
              <a:rPr lang="en-GB" dirty="0" err="1"/>
              <a:t>CfR</a:t>
            </a:r>
            <a:r>
              <a:rPr lang="en-GB" dirty="0"/>
              <a:t> interventions </a:t>
            </a:r>
          </a:p>
        </p:txBody>
      </p:sp>
      <p:sp>
        <p:nvSpPr>
          <p:cNvPr id="3" name="Subtitle 2">
            <a:extLst>
              <a:ext uri="{FF2B5EF4-FFF2-40B4-BE49-F238E27FC236}">
                <a16:creationId xmlns:a16="http://schemas.microsoft.com/office/drawing/2014/main" id="{022EA72C-1AD9-430B-9807-077CFAC02110}"/>
              </a:ext>
            </a:extLst>
          </p:cNvPr>
          <p:cNvSpPr>
            <a:spLocks noGrp="1"/>
          </p:cNvSpPr>
          <p:nvPr>
            <p:ph type="subTitle" idx="1"/>
          </p:nvPr>
        </p:nvSpPr>
        <p:spPr/>
        <p:txBody>
          <a:bodyPr/>
          <a:lstStyle/>
          <a:p>
            <a:r>
              <a:rPr lang="en-GB" sz="2000" dirty="0"/>
              <a:t>Factors to be considered in each market:</a:t>
            </a:r>
          </a:p>
          <a:p>
            <a:pPr marL="342900" indent="-342900">
              <a:buFont typeface="Arial" panose="020B0604020202020204" pitchFamily="34" charset="0"/>
              <a:buChar char="•"/>
            </a:pPr>
            <a:r>
              <a:rPr lang="en-GB" sz="2000" dirty="0"/>
              <a:t>Small stock of adequate housing that satisfies minimum standards. Common overcrowding </a:t>
            </a:r>
          </a:p>
          <a:p>
            <a:pPr marL="342900" indent="-342900">
              <a:buFont typeface="Arial" panose="020B0604020202020204" pitchFamily="34" charset="0"/>
              <a:buChar char="•"/>
            </a:pPr>
            <a:r>
              <a:rPr lang="en-GB" sz="2000" dirty="0"/>
              <a:t>Functioning markets, existing tenure instruments. ICLA support with tenure instruments and documents</a:t>
            </a:r>
          </a:p>
          <a:p>
            <a:pPr marL="342900" indent="-342900">
              <a:buFont typeface="Arial" panose="020B0604020202020204" pitchFamily="34" charset="0"/>
              <a:buChar char="•"/>
            </a:pPr>
            <a:r>
              <a:rPr lang="en-GB" sz="2000" dirty="0" err="1"/>
              <a:t>CfR</a:t>
            </a:r>
            <a:r>
              <a:rPr lang="en-GB" sz="2000" dirty="0"/>
              <a:t> intervention should take availability of public services and of livelihood opportunities</a:t>
            </a:r>
          </a:p>
          <a:p>
            <a:pPr marL="342900" indent="-342900">
              <a:buFont typeface="Arial" panose="020B0604020202020204" pitchFamily="34" charset="0"/>
              <a:buChar char="•"/>
            </a:pPr>
            <a:r>
              <a:rPr lang="en-GB" sz="2000" dirty="0"/>
              <a:t>Small </a:t>
            </a:r>
            <a:r>
              <a:rPr lang="en-GB" sz="2000" dirty="0" err="1"/>
              <a:t>CfR</a:t>
            </a:r>
            <a:r>
              <a:rPr lang="en-GB" sz="2000" dirty="0"/>
              <a:t> programme unlikely to affect markets negatively </a:t>
            </a:r>
          </a:p>
          <a:p>
            <a:endParaRPr lang="en-GB" dirty="0"/>
          </a:p>
        </p:txBody>
      </p:sp>
    </p:spTree>
    <p:extLst>
      <p:ext uri="{BB962C8B-B14F-4D97-AF65-F5344CB8AC3E}">
        <p14:creationId xmlns:p14="http://schemas.microsoft.com/office/powerpoint/2010/main" val="38729703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45200-C887-4B86-807A-261E59A01664}"/>
              </a:ext>
            </a:extLst>
          </p:cNvPr>
          <p:cNvSpPr>
            <a:spLocks noGrp="1"/>
          </p:cNvSpPr>
          <p:nvPr>
            <p:ph type="title"/>
          </p:nvPr>
        </p:nvSpPr>
        <p:spPr/>
        <p:txBody>
          <a:bodyPr/>
          <a:lstStyle/>
          <a:p>
            <a:r>
              <a:rPr lang="en-GB" sz="2800" dirty="0">
                <a:solidFill>
                  <a:srgbClr val="FF0000"/>
                </a:solidFill>
              </a:rPr>
              <a:t>Discussion: recommendations for </a:t>
            </a:r>
            <a:r>
              <a:rPr lang="en-GB" sz="2800" dirty="0" err="1">
                <a:solidFill>
                  <a:srgbClr val="FF0000"/>
                </a:solidFill>
              </a:rPr>
              <a:t>CfR</a:t>
            </a:r>
            <a:r>
              <a:rPr lang="en-GB" sz="2800" dirty="0">
                <a:solidFill>
                  <a:srgbClr val="FF0000"/>
                </a:solidFill>
              </a:rPr>
              <a:t> intervention</a:t>
            </a:r>
          </a:p>
        </p:txBody>
      </p:sp>
      <p:sp>
        <p:nvSpPr>
          <p:cNvPr id="3" name="Subtitle 2">
            <a:extLst>
              <a:ext uri="{FF2B5EF4-FFF2-40B4-BE49-F238E27FC236}">
                <a16:creationId xmlns:a16="http://schemas.microsoft.com/office/drawing/2014/main" id="{536F94B4-FB1A-4FF9-8508-7518790F216A}"/>
              </a:ext>
            </a:extLst>
          </p:cNvPr>
          <p:cNvSpPr>
            <a:spLocks noGrp="1"/>
          </p:cNvSpPr>
          <p:nvPr>
            <p:ph type="subTitle" idx="1"/>
          </p:nvPr>
        </p:nvSpPr>
        <p:spPr/>
        <p:txBody>
          <a:bodyPr/>
          <a:lstStyle/>
          <a:p>
            <a:pPr marL="342900" indent="-342900">
              <a:buFont typeface="Arial" panose="020B0604020202020204" pitchFamily="34" charset="0"/>
              <a:buChar char="•"/>
            </a:pPr>
            <a:r>
              <a:rPr lang="en-GB" sz="1800" dirty="0"/>
              <a:t>If some of the market segments experience deficit of housing, should </a:t>
            </a:r>
            <a:r>
              <a:rPr lang="en-GB" sz="1800" dirty="0" err="1"/>
              <a:t>CfR</a:t>
            </a:r>
            <a:r>
              <a:rPr lang="en-GB" sz="1800" dirty="0"/>
              <a:t> be conducted there?</a:t>
            </a:r>
          </a:p>
          <a:p>
            <a:pPr marL="342900" indent="-342900">
              <a:buFont typeface="Arial" panose="020B0604020202020204" pitchFamily="34" charset="0"/>
              <a:buChar char="•"/>
            </a:pPr>
            <a:r>
              <a:rPr lang="en-GB" sz="1800" dirty="0"/>
              <a:t>How to encourage landowners to invest in enlarging the structures and investing into quality improvement?</a:t>
            </a:r>
          </a:p>
          <a:p>
            <a:pPr marL="342900" indent="-342900">
              <a:buFont typeface="Arial" panose="020B0604020202020204" pitchFamily="34" charset="0"/>
              <a:buChar char="•"/>
            </a:pPr>
            <a:r>
              <a:rPr lang="en-GB" sz="1800" dirty="0"/>
              <a:t>Given the different levels of satisfaction between men and women, how should </a:t>
            </a:r>
            <a:r>
              <a:rPr lang="en-GB" sz="1800" dirty="0" err="1"/>
              <a:t>CfR</a:t>
            </a:r>
            <a:r>
              <a:rPr lang="en-GB" sz="1800" dirty="0"/>
              <a:t> target women’s needs in particular?</a:t>
            </a:r>
          </a:p>
          <a:p>
            <a:pPr marL="342900" indent="-342900">
              <a:buFont typeface="Arial" panose="020B0604020202020204" pitchFamily="34" charset="0"/>
              <a:buChar char="•"/>
            </a:pPr>
            <a:r>
              <a:rPr lang="en-GB" sz="1800" dirty="0"/>
              <a:t>Intention to move out: what should be done to prevent secondary displacement? </a:t>
            </a:r>
          </a:p>
          <a:p>
            <a:pPr marL="342900" indent="-342900">
              <a:buFont typeface="Arial" panose="020B0604020202020204" pitchFamily="34" charset="0"/>
              <a:buChar char="•"/>
            </a:pPr>
            <a:r>
              <a:rPr lang="en-GB" sz="1800" dirty="0"/>
              <a:t>Ensuring security of tenure for </a:t>
            </a:r>
            <a:r>
              <a:rPr lang="en-GB" sz="1800" dirty="0" err="1"/>
              <a:t>CfR</a:t>
            </a:r>
            <a:r>
              <a:rPr lang="en-GB" sz="1800" dirty="0"/>
              <a:t> recipients</a:t>
            </a:r>
          </a:p>
        </p:txBody>
      </p:sp>
    </p:spTree>
    <p:extLst>
      <p:ext uri="{BB962C8B-B14F-4D97-AF65-F5344CB8AC3E}">
        <p14:creationId xmlns:p14="http://schemas.microsoft.com/office/powerpoint/2010/main" val="12782657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45200-C887-4B86-807A-261E59A01664}"/>
              </a:ext>
            </a:extLst>
          </p:cNvPr>
          <p:cNvSpPr>
            <a:spLocks noGrp="1"/>
          </p:cNvSpPr>
          <p:nvPr>
            <p:ph type="title"/>
          </p:nvPr>
        </p:nvSpPr>
        <p:spPr/>
        <p:txBody>
          <a:bodyPr/>
          <a:lstStyle/>
          <a:p>
            <a:r>
              <a:rPr lang="en-GB" sz="2800" dirty="0">
                <a:solidFill>
                  <a:srgbClr val="FF0000"/>
                </a:solidFill>
              </a:rPr>
              <a:t>Discussion: recommendations for </a:t>
            </a:r>
            <a:r>
              <a:rPr lang="en-GB" sz="2800" dirty="0" err="1">
                <a:solidFill>
                  <a:srgbClr val="FF0000"/>
                </a:solidFill>
              </a:rPr>
              <a:t>CfR</a:t>
            </a:r>
            <a:r>
              <a:rPr lang="en-GB" sz="2800" dirty="0">
                <a:solidFill>
                  <a:srgbClr val="FF0000"/>
                </a:solidFill>
              </a:rPr>
              <a:t> intervention</a:t>
            </a:r>
          </a:p>
        </p:txBody>
      </p:sp>
      <p:sp>
        <p:nvSpPr>
          <p:cNvPr id="3" name="Subtitle 2">
            <a:extLst>
              <a:ext uri="{FF2B5EF4-FFF2-40B4-BE49-F238E27FC236}">
                <a16:creationId xmlns:a16="http://schemas.microsoft.com/office/drawing/2014/main" id="{536F94B4-FB1A-4FF9-8508-7518790F216A}"/>
              </a:ext>
            </a:extLst>
          </p:cNvPr>
          <p:cNvSpPr>
            <a:spLocks noGrp="1"/>
          </p:cNvSpPr>
          <p:nvPr>
            <p:ph type="subTitle" idx="1"/>
          </p:nvPr>
        </p:nvSpPr>
        <p:spPr/>
        <p:txBody>
          <a:bodyPr/>
          <a:lstStyle/>
          <a:p>
            <a:pPr marL="342900" indent="-342900">
              <a:buFont typeface="Arial" panose="020B0604020202020204" pitchFamily="34" charset="0"/>
              <a:buChar char="•"/>
            </a:pPr>
            <a:r>
              <a:rPr lang="en-GB" sz="1800" dirty="0"/>
              <a:t>Ensuring tenants, especially IDPs/returnees, have access to necessary documents (</a:t>
            </a:r>
            <a:r>
              <a:rPr lang="en-GB" sz="1800" dirty="0" err="1"/>
              <a:t>Tazkera</a:t>
            </a:r>
            <a:r>
              <a:rPr lang="en-GB" sz="1800" dirty="0"/>
              <a:t>, letter of guarantee)</a:t>
            </a:r>
          </a:p>
          <a:p>
            <a:pPr marL="342900" indent="-342900">
              <a:buFont typeface="Arial" panose="020B0604020202020204" pitchFamily="34" charset="0"/>
              <a:buChar char="•"/>
            </a:pPr>
            <a:r>
              <a:rPr lang="en-GB" sz="1800" dirty="0"/>
              <a:t>What is the importance of social networks for </a:t>
            </a:r>
            <a:r>
              <a:rPr lang="en-GB" sz="1800" dirty="0" err="1"/>
              <a:t>CfR</a:t>
            </a:r>
            <a:r>
              <a:rPr lang="en-GB" sz="1800" dirty="0"/>
              <a:t> intervention? Would it help if the landlord live in the same community?</a:t>
            </a:r>
          </a:p>
          <a:p>
            <a:pPr marL="342900" indent="-342900">
              <a:buFont typeface="Arial" panose="020B0604020202020204" pitchFamily="34" charset="0"/>
              <a:buChar char="•"/>
            </a:pPr>
            <a:r>
              <a:rPr lang="en-GB" sz="1800" dirty="0"/>
              <a:t>What should be the role of property agents/brokers? </a:t>
            </a:r>
          </a:p>
          <a:p>
            <a:pPr marL="342900" indent="-342900">
              <a:buFont typeface="Arial" panose="020B0604020202020204" pitchFamily="34" charset="0"/>
              <a:buChar char="•"/>
            </a:pPr>
            <a:r>
              <a:rPr lang="en-GB" sz="1800" dirty="0"/>
              <a:t>What should be the modality for </a:t>
            </a:r>
            <a:r>
              <a:rPr lang="en-GB" sz="1800" dirty="0" err="1"/>
              <a:t>CfR</a:t>
            </a:r>
            <a:r>
              <a:rPr lang="en-GB" sz="1800" dirty="0"/>
              <a:t> in market with few livelihood opportunities/lower access of public services?</a:t>
            </a:r>
          </a:p>
          <a:p>
            <a:pPr marL="342900" indent="-342900">
              <a:buFont typeface="Arial" panose="020B0604020202020204" pitchFamily="34" charset="0"/>
              <a:buChar char="•"/>
            </a:pPr>
            <a:r>
              <a:rPr lang="en-GB" sz="1800" dirty="0"/>
              <a:t>Could </a:t>
            </a:r>
            <a:r>
              <a:rPr lang="en-GB" sz="1800" dirty="0" err="1"/>
              <a:t>CfR</a:t>
            </a:r>
            <a:r>
              <a:rPr lang="en-GB" sz="1800" dirty="0"/>
              <a:t> positively affect employment (e.g., through investment into renovation/construction)?</a:t>
            </a:r>
          </a:p>
        </p:txBody>
      </p:sp>
    </p:spTree>
    <p:extLst>
      <p:ext uri="{BB962C8B-B14F-4D97-AF65-F5344CB8AC3E}">
        <p14:creationId xmlns:p14="http://schemas.microsoft.com/office/powerpoint/2010/main" val="33930224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7B03F-0E84-4B3B-A242-79AC17EB0711}"/>
              </a:ext>
            </a:extLst>
          </p:cNvPr>
          <p:cNvSpPr>
            <a:spLocks noGrp="1"/>
          </p:cNvSpPr>
          <p:nvPr>
            <p:ph type="title"/>
          </p:nvPr>
        </p:nvSpPr>
        <p:spPr/>
        <p:txBody>
          <a:bodyPr/>
          <a:lstStyle/>
          <a:p>
            <a:r>
              <a:rPr lang="en-GB" sz="2800" dirty="0">
                <a:solidFill>
                  <a:srgbClr val="FF0000"/>
                </a:solidFill>
              </a:rPr>
              <a:t>Discussion: taking the market assessment further</a:t>
            </a:r>
          </a:p>
        </p:txBody>
      </p:sp>
      <p:sp>
        <p:nvSpPr>
          <p:cNvPr id="3" name="Subtitle 2">
            <a:extLst>
              <a:ext uri="{FF2B5EF4-FFF2-40B4-BE49-F238E27FC236}">
                <a16:creationId xmlns:a16="http://schemas.microsoft.com/office/drawing/2014/main" id="{E83361B0-32BC-4F1D-B8A9-65972C0B28EF}"/>
              </a:ext>
            </a:extLst>
          </p:cNvPr>
          <p:cNvSpPr>
            <a:spLocks noGrp="1"/>
          </p:cNvSpPr>
          <p:nvPr>
            <p:ph type="subTitle" idx="1"/>
          </p:nvPr>
        </p:nvSpPr>
        <p:spPr/>
        <p:txBody>
          <a:bodyPr/>
          <a:lstStyle/>
          <a:p>
            <a:pPr marL="457200" indent="-457200">
              <a:buAutoNum type="arabicPeriod"/>
            </a:pPr>
            <a:r>
              <a:rPr lang="en-GB" sz="1800" dirty="0"/>
              <a:t>Should assessment of markets continue?</a:t>
            </a:r>
          </a:p>
          <a:p>
            <a:pPr marL="457200" indent="-457200">
              <a:buAutoNum type="arabicPeriod"/>
            </a:pPr>
            <a:r>
              <a:rPr lang="en-GB" sz="1800" dirty="0"/>
              <a:t>What should be changed in modality of the market assessment?</a:t>
            </a:r>
          </a:p>
          <a:p>
            <a:pPr marL="457200" indent="-457200">
              <a:buAutoNum type="arabicPeriod"/>
            </a:pPr>
            <a:r>
              <a:rPr lang="en-GB" sz="1800" dirty="0"/>
              <a:t>How to deal with potential sources of bias? </a:t>
            </a:r>
          </a:p>
          <a:p>
            <a:pPr marL="914400" lvl="1" indent="-457200" algn="l">
              <a:buFont typeface="Arial" panose="020B0604020202020204" pitchFamily="34" charset="0"/>
              <a:buChar char="•"/>
            </a:pPr>
            <a:r>
              <a:rPr lang="en-GB" sz="1800" dirty="0"/>
              <a:t>Sampling when populations are unknown: is indicative (non-representative) data ok? </a:t>
            </a:r>
          </a:p>
          <a:p>
            <a:pPr marL="914400" lvl="1" indent="-457200" algn="l">
              <a:buFont typeface="Arial" panose="020B0604020202020204" pitchFamily="34" charset="0"/>
              <a:buChar char="•"/>
            </a:pPr>
            <a:r>
              <a:rPr lang="en-GB" sz="1800" dirty="0"/>
              <a:t>Differences between men and women in perceptions and satisfaction: should women and men from </a:t>
            </a:r>
            <a:r>
              <a:rPr lang="en-GB" sz="1800" b="1" i="1" dirty="0"/>
              <a:t>same</a:t>
            </a:r>
            <a:r>
              <a:rPr lang="en-GB" sz="1800" dirty="0"/>
              <a:t> households be assessed?</a:t>
            </a:r>
          </a:p>
          <a:p>
            <a:endParaRPr lang="en-GB" sz="1400" dirty="0"/>
          </a:p>
          <a:p>
            <a:pPr marL="914400" lvl="1" indent="-457200" algn="l">
              <a:buFont typeface="Arial" panose="020B0604020202020204" pitchFamily="34" charset="0"/>
              <a:buChar char="•"/>
            </a:pPr>
            <a:endParaRPr lang="en-GB" sz="1800" dirty="0"/>
          </a:p>
        </p:txBody>
      </p:sp>
    </p:spTree>
    <p:extLst>
      <p:ext uri="{BB962C8B-B14F-4D97-AF65-F5344CB8AC3E}">
        <p14:creationId xmlns:p14="http://schemas.microsoft.com/office/powerpoint/2010/main" val="21576775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3219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75586B2-1C27-47C7-AA90-EE7AA8AB8DFF}"/>
              </a:ext>
            </a:extLst>
          </p:cNvPr>
          <p:cNvSpPr>
            <a:spLocks noGrp="1"/>
          </p:cNvSpPr>
          <p:nvPr>
            <p:ph type="title"/>
          </p:nvPr>
        </p:nvSpPr>
        <p:spPr/>
        <p:txBody>
          <a:bodyPr/>
          <a:lstStyle/>
          <a:p>
            <a:r>
              <a:rPr lang="en-GB" dirty="0"/>
              <a:t>Methodology</a:t>
            </a:r>
          </a:p>
        </p:txBody>
      </p:sp>
      <p:sp>
        <p:nvSpPr>
          <p:cNvPr id="5" name="Subtitle 4">
            <a:extLst>
              <a:ext uri="{FF2B5EF4-FFF2-40B4-BE49-F238E27FC236}">
                <a16:creationId xmlns:a16="http://schemas.microsoft.com/office/drawing/2014/main" id="{EAC6C14D-D975-46D0-8592-5B186FB423A9}"/>
              </a:ext>
            </a:extLst>
          </p:cNvPr>
          <p:cNvSpPr>
            <a:spLocks noGrp="1"/>
          </p:cNvSpPr>
          <p:nvPr>
            <p:ph type="subTitle" idx="1"/>
          </p:nvPr>
        </p:nvSpPr>
        <p:spPr/>
        <p:txBody>
          <a:bodyPr/>
          <a:lstStyle/>
          <a:p>
            <a:pPr marL="342900" indent="-342900">
              <a:buFont typeface="Arial" panose="020B0604020202020204" pitchFamily="34" charset="0"/>
              <a:buChar char="•"/>
            </a:pPr>
            <a:r>
              <a:rPr lang="en-GB" sz="2000" dirty="0"/>
              <a:t>Households survey of tenant households : in 6 market areas. 768 responses collected (386 males and 382 females), April-May 2018</a:t>
            </a:r>
          </a:p>
          <a:p>
            <a:pPr marL="800100" lvl="1" indent="-342900" algn="l">
              <a:buFont typeface="Arial" panose="020B0604020202020204" pitchFamily="34" charset="0"/>
              <a:buChar char="•"/>
            </a:pPr>
            <a:r>
              <a:rPr lang="en-GB" sz="1200" dirty="0"/>
              <a:t>1. Jalalabad urban area (representative)</a:t>
            </a:r>
          </a:p>
          <a:p>
            <a:pPr marL="1257300" lvl="2" indent="-342900" algn="l">
              <a:buFont typeface="Arial" panose="020B0604020202020204" pitchFamily="34" charset="0"/>
              <a:buChar char="•"/>
            </a:pPr>
            <a:r>
              <a:rPr lang="en-GB" sz="1100" dirty="0"/>
              <a:t>Jalalabad district (representative)</a:t>
            </a:r>
          </a:p>
          <a:p>
            <a:pPr marL="1257300" lvl="2" indent="-342900" algn="l">
              <a:buFont typeface="Arial" panose="020B0604020202020204" pitchFamily="34" charset="0"/>
              <a:buChar char="•"/>
            </a:pPr>
            <a:r>
              <a:rPr lang="en-GB" sz="1100" dirty="0"/>
              <a:t>Behsud district (representative)</a:t>
            </a:r>
          </a:p>
          <a:p>
            <a:pPr marL="1257300" lvl="2" indent="-342900" algn="l">
              <a:buFont typeface="Arial" panose="020B0604020202020204" pitchFamily="34" charset="0"/>
              <a:buChar char="•"/>
            </a:pPr>
            <a:r>
              <a:rPr lang="en-GB" sz="1100" dirty="0"/>
              <a:t>Surkhrod district (representative)</a:t>
            </a:r>
          </a:p>
          <a:p>
            <a:pPr marL="800100" lvl="1" indent="-342900" algn="l">
              <a:buFont typeface="Arial" panose="020B0604020202020204" pitchFamily="34" charset="0"/>
              <a:buChar char="•"/>
            </a:pPr>
            <a:r>
              <a:rPr lang="en-GB" sz="1200" dirty="0"/>
              <a:t>2. Kabul camp, </a:t>
            </a:r>
            <a:r>
              <a:rPr lang="en-GB" sz="1200" dirty="0" err="1"/>
              <a:t>Rodat</a:t>
            </a:r>
            <a:r>
              <a:rPr lang="en-GB" sz="1200" dirty="0"/>
              <a:t> district (representative)</a:t>
            </a:r>
          </a:p>
          <a:p>
            <a:pPr marL="800100" lvl="1" indent="-342900" algn="l">
              <a:buFont typeface="Arial" panose="020B0604020202020204" pitchFamily="34" charset="0"/>
              <a:buChar char="•"/>
            </a:pPr>
            <a:r>
              <a:rPr lang="en-GB" sz="1200" dirty="0"/>
              <a:t>3. Chamtala, Surkhrod/</a:t>
            </a:r>
            <a:r>
              <a:rPr lang="en-GB" sz="1200" dirty="0" err="1"/>
              <a:t>Khogyani</a:t>
            </a:r>
            <a:r>
              <a:rPr lang="en-GB" sz="1200" dirty="0"/>
              <a:t> district (indicative)</a:t>
            </a:r>
          </a:p>
          <a:p>
            <a:pPr marL="800100" lvl="1" indent="-342900" algn="l">
              <a:buFont typeface="Arial" panose="020B0604020202020204" pitchFamily="34" charset="0"/>
              <a:buChar char="•"/>
            </a:pPr>
            <a:r>
              <a:rPr lang="en-GB" sz="1200" dirty="0"/>
              <a:t>4. Bar Shegi, Kunar province, </a:t>
            </a:r>
            <a:r>
              <a:rPr lang="en-GB" sz="1200" dirty="0" err="1"/>
              <a:t>Watapur</a:t>
            </a:r>
            <a:r>
              <a:rPr lang="en-GB" sz="1200" dirty="0"/>
              <a:t>/</a:t>
            </a:r>
            <a:r>
              <a:rPr lang="en-GB" sz="1200" dirty="0" err="1"/>
              <a:t>asadabad</a:t>
            </a:r>
            <a:r>
              <a:rPr lang="en-GB" sz="1200" dirty="0"/>
              <a:t> district (indicative)</a:t>
            </a:r>
          </a:p>
          <a:p>
            <a:pPr marL="800100" lvl="1" indent="-342900" algn="l">
              <a:buFont typeface="Arial" panose="020B0604020202020204" pitchFamily="34" charset="0"/>
              <a:buChar char="•"/>
            </a:pPr>
            <a:r>
              <a:rPr lang="en-GB" sz="1200" dirty="0"/>
              <a:t>5. Harchar, Mehtarlam district (indicative)</a:t>
            </a:r>
          </a:p>
          <a:p>
            <a:pPr marL="342900" indent="-342900">
              <a:buFont typeface="Arial" panose="020B0604020202020204" pitchFamily="34" charset="0"/>
              <a:buChar char="•"/>
            </a:pPr>
            <a:r>
              <a:rPr lang="en-GB" sz="2000" dirty="0"/>
              <a:t>Survey of Key informants – property brokers/landlords, in Jalalabad urban area and in Chamtala (indicative)</a:t>
            </a:r>
          </a:p>
          <a:p>
            <a:pPr marL="914400" lvl="1" indent="-457200">
              <a:buAutoNum type="arabicPeriod"/>
            </a:pPr>
            <a:endParaRPr lang="en-GB" dirty="0"/>
          </a:p>
        </p:txBody>
      </p:sp>
    </p:spTree>
    <p:extLst>
      <p:ext uri="{BB962C8B-B14F-4D97-AF65-F5344CB8AC3E}">
        <p14:creationId xmlns:p14="http://schemas.microsoft.com/office/powerpoint/2010/main" val="448110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B4E70-117B-440C-916B-2D4AB85F2440}"/>
              </a:ext>
            </a:extLst>
          </p:cNvPr>
          <p:cNvSpPr>
            <a:spLocks noGrp="1"/>
          </p:cNvSpPr>
          <p:nvPr>
            <p:ph type="title"/>
          </p:nvPr>
        </p:nvSpPr>
        <p:spPr/>
        <p:txBody>
          <a:bodyPr/>
          <a:lstStyle/>
          <a:p>
            <a:endParaRPr lang="en-GB"/>
          </a:p>
        </p:txBody>
      </p:sp>
      <p:sp>
        <p:nvSpPr>
          <p:cNvPr id="3" name="Subtitle 2">
            <a:extLst>
              <a:ext uri="{FF2B5EF4-FFF2-40B4-BE49-F238E27FC236}">
                <a16:creationId xmlns:a16="http://schemas.microsoft.com/office/drawing/2014/main" id="{CDABE5BF-E752-4CF3-8FE3-2D8C83C58071}"/>
              </a:ext>
            </a:extLst>
          </p:cNvPr>
          <p:cNvSpPr>
            <a:spLocks noGrp="1"/>
          </p:cNvSpPr>
          <p:nvPr>
            <p:ph type="subTitle" idx="1"/>
          </p:nvPr>
        </p:nvSpPr>
        <p:spPr/>
        <p:txBody>
          <a:bodyPr/>
          <a:lstStyle/>
          <a:p>
            <a:endParaRPr lang="en-GB" dirty="0"/>
          </a:p>
        </p:txBody>
      </p:sp>
      <p:pic>
        <p:nvPicPr>
          <p:cNvPr id="4" name="Picture 3" descr="A close up of a map&#10;&#10;Description generated with high confidence">
            <a:extLst>
              <a:ext uri="{FF2B5EF4-FFF2-40B4-BE49-F238E27FC236}">
                <a16:creationId xmlns:a16="http://schemas.microsoft.com/office/drawing/2014/main" id="{64EF15CB-13FD-40C2-A864-EACB38514EE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57200" y="332339"/>
            <a:ext cx="5562600" cy="3866436"/>
          </a:xfrm>
          <a:prstGeom prst="rect">
            <a:avLst/>
          </a:prstGeom>
          <a:ln w="28575">
            <a:solidFill>
              <a:schemeClr val="accent1">
                <a:lumMod val="75000"/>
              </a:schemeClr>
            </a:solidFill>
          </a:ln>
        </p:spPr>
      </p:pic>
    </p:spTree>
    <p:extLst>
      <p:ext uri="{BB962C8B-B14F-4D97-AF65-F5344CB8AC3E}">
        <p14:creationId xmlns:p14="http://schemas.microsoft.com/office/powerpoint/2010/main" val="4007972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6467-08AF-46B8-BDE1-8E9FBD82D67B}"/>
              </a:ext>
            </a:extLst>
          </p:cNvPr>
          <p:cNvSpPr>
            <a:spLocks noGrp="1"/>
          </p:cNvSpPr>
          <p:nvPr>
            <p:ph type="title"/>
          </p:nvPr>
        </p:nvSpPr>
        <p:spPr/>
        <p:txBody>
          <a:bodyPr/>
          <a:lstStyle/>
          <a:p>
            <a:r>
              <a:rPr lang="en-GB" sz="2400" dirty="0"/>
              <a:t>Housing technical score: technical and </a:t>
            </a:r>
            <a:r>
              <a:rPr lang="en-GB" sz="2400"/>
              <a:t>living conditions</a:t>
            </a:r>
            <a:endParaRPr lang="en-GB" sz="2400" dirty="0"/>
          </a:p>
        </p:txBody>
      </p:sp>
      <p:sp>
        <p:nvSpPr>
          <p:cNvPr id="3" name="Subtitle 2">
            <a:extLst>
              <a:ext uri="{FF2B5EF4-FFF2-40B4-BE49-F238E27FC236}">
                <a16:creationId xmlns:a16="http://schemas.microsoft.com/office/drawing/2014/main" id="{10BABC22-8A32-4DBB-A339-5C7996EE40E8}"/>
              </a:ext>
            </a:extLst>
          </p:cNvPr>
          <p:cNvSpPr>
            <a:spLocks noGrp="1"/>
          </p:cNvSpPr>
          <p:nvPr>
            <p:ph type="subTitle" idx="1"/>
          </p:nvPr>
        </p:nvSpPr>
        <p:spPr/>
        <p:txBody>
          <a:bodyPr/>
          <a:lstStyle/>
          <a:p>
            <a:pPr lvl="0"/>
            <a:r>
              <a:rPr lang="en-US" sz="1400" b="1" dirty="0"/>
              <a:t>Developed in order to quickly assess the conditions of housing </a:t>
            </a:r>
          </a:p>
          <a:p>
            <a:pPr marL="342900" lvl="0" indent="-342900">
              <a:buFont typeface="Arial" panose="020B0604020202020204" pitchFamily="34" charset="0"/>
              <a:buChar char="•"/>
            </a:pPr>
            <a:r>
              <a:rPr lang="en-US" sz="1400" b="1" dirty="0"/>
              <a:t>“extremely poor or nil” </a:t>
            </a:r>
            <a:r>
              <a:rPr lang="en-US" sz="1400" dirty="0"/>
              <a:t>for the unacceptable housing conditions, both in terms of quality and living conditions; </a:t>
            </a:r>
            <a:endParaRPr lang="en-GB" sz="1400" dirty="0"/>
          </a:p>
          <a:p>
            <a:pPr marL="342900" lvl="0" indent="-342900">
              <a:buFont typeface="Arial" panose="020B0604020202020204" pitchFamily="34" charset="0"/>
              <a:buChar char="•"/>
            </a:pPr>
            <a:r>
              <a:rPr lang="en-US" sz="1400" b="1" dirty="0"/>
              <a:t>“poor” </a:t>
            </a:r>
            <a:r>
              <a:rPr lang="en-US" sz="1400" dirty="0"/>
              <a:t>for housing that falls below minimum shelter standards, but could be rehabilitated or upgraded to satisfy minimum quality levels;</a:t>
            </a:r>
            <a:endParaRPr lang="en-GB" sz="1400" dirty="0"/>
          </a:p>
          <a:p>
            <a:pPr marL="342900" lvl="0" indent="-342900">
              <a:buFont typeface="Arial" panose="020B0604020202020204" pitchFamily="34" charset="0"/>
              <a:buChar char="•"/>
            </a:pPr>
            <a:r>
              <a:rPr lang="en-US" sz="1400" b="1" dirty="0"/>
              <a:t>“fair but overcrowded” </a:t>
            </a:r>
            <a:r>
              <a:rPr lang="en-US" sz="1400" dirty="0"/>
              <a:t>for housing that satisfies minimum technical standards, but is overcrowded</a:t>
            </a:r>
            <a:endParaRPr lang="en-GB" sz="1400" dirty="0"/>
          </a:p>
          <a:p>
            <a:pPr marL="342900" lvl="0" indent="-342900">
              <a:buFont typeface="Arial" panose="020B0604020202020204" pitchFamily="34" charset="0"/>
              <a:buChar char="•"/>
            </a:pPr>
            <a:r>
              <a:rPr lang="en-US" sz="1400" dirty="0"/>
              <a:t> </a:t>
            </a:r>
            <a:r>
              <a:rPr lang="en-US" sz="1400" b="1" dirty="0"/>
              <a:t>“fair” </a:t>
            </a:r>
            <a:r>
              <a:rPr lang="en-US" sz="1400" dirty="0"/>
              <a:t>quality - for housing that satisfies a bare minimum of technical standards of shelter quality, and is not overcrowded</a:t>
            </a:r>
            <a:endParaRPr lang="en-GB" sz="1400" dirty="0"/>
          </a:p>
          <a:p>
            <a:pPr marL="342900" lvl="0" indent="-342900">
              <a:buFont typeface="Arial" panose="020B0604020202020204" pitchFamily="34" charset="0"/>
              <a:buChar char="•"/>
            </a:pPr>
            <a:r>
              <a:rPr lang="en-US" sz="1400" b="1" dirty="0"/>
              <a:t>“excellent” </a:t>
            </a:r>
            <a:r>
              <a:rPr lang="en-US" sz="1400" dirty="0"/>
              <a:t>for housing that satisfies an extended list of standards for shelter quality, both in terms of technical quality, occupancy and living conditions. </a:t>
            </a:r>
            <a:endParaRPr lang="en-GB" sz="1400" dirty="0"/>
          </a:p>
          <a:p>
            <a:endParaRPr lang="en-GB" dirty="0"/>
          </a:p>
        </p:txBody>
      </p:sp>
    </p:spTree>
    <p:extLst>
      <p:ext uri="{BB962C8B-B14F-4D97-AF65-F5344CB8AC3E}">
        <p14:creationId xmlns:p14="http://schemas.microsoft.com/office/powerpoint/2010/main" val="2798222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5B3D3-4A92-4EC8-8B96-3F3F1403C1FC}"/>
              </a:ext>
            </a:extLst>
          </p:cNvPr>
          <p:cNvSpPr>
            <a:spLocks noGrp="1"/>
          </p:cNvSpPr>
          <p:nvPr>
            <p:ph type="title"/>
          </p:nvPr>
        </p:nvSpPr>
        <p:spPr/>
        <p:txBody>
          <a:bodyPr/>
          <a:lstStyle/>
          <a:p>
            <a:r>
              <a:rPr lang="en-GB" dirty="0"/>
              <a:t>Findings: demographics</a:t>
            </a:r>
          </a:p>
        </p:txBody>
      </p:sp>
      <p:sp>
        <p:nvSpPr>
          <p:cNvPr id="3" name="Subtitle 2">
            <a:extLst>
              <a:ext uri="{FF2B5EF4-FFF2-40B4-BE49-F238E27FC236}">
                <a16:creationId xmlns:a16="http://schemas.microsoft.com/office/drawing/2014/main" id="{C2909007-1BD2-4AB8-BA32-F6663B82AEF1}"/>
              </a:ext>
            </a:extLst>
          </p:cNvPr>
          <p:cNvSpPr>
            <a:spLocks noGrp="1"/>
          </p:cNvSpPr>
          <p:nvPr>
            <p:ph type="subTitle" idx="1"/>
          </p:nvPr>
        </p:nvSpPr>
        <p:spPr/>
        <p:txBody>
          <a:bodyPr/>
          <a:lstStyle/>
          <a:p>
            <a:pPr marL="342900" indent="-342900">
              <a:buFontTx/>
              <a:buChar char="-"/>
            </a:pPr>
            <a:r>
              <a:rPr lang="en-GB" sz="1800" b="1" dirty="0"/>
              <a:t>Average HH size </a:t>
            </a:r>
            <a:r>
              <a:rPr lang="en-GB" sz="1800" dirty="0"/>
              <a:t>for the renting HH was 11 people (1.5 times the national average). IDP households are even larger (11.5 people on the average) </a:t>
            </a:r>
          </a:p>
          <a:p>
            <a:pPr marL="342900" indent="-342900">
              <a:buFontTx/>
              <a:buChar char="-"/>
            </a:pPr>
            <a:r>
              <a:rPr lang="en-GB" sz="1800" b="1" dirty="0"/>
              <a:t>Proportion of displaced/non-displaced tenants varies </a:t>
            </a:r>
            <a:r>
              <a:rPr lang="en-GB" sz="1800" b="1" dirty="0" err="1"/>
              <a:t>significanlty</a:t>
            </a:r>
            <a:r>
              <a:rPr lang="en-GB" sz="1800" b="1" dirty="0"/>
              <a:t>. In all locations </a:t>
            </a:r>
          </a:p>
          <a:p>
            <a:pPr marL="800100" lvl="1" indent="-342900" algn="l">
              <a:buFontTx/>
              <a:buChar char="-"/>
            </a:pPr>
            <a:r>
              <a:rPr lang="en-GB" sz="1600" dirty="0">
                <a:solidFill>
                  <a:schemeClr val="tx1"/>
                </a:solidFill>
              </a:rPr>
              <a:t>In Jalalabad urban area (Jalalabad and Surkhrod districts in particular) host community households are the majority – </a:t>
            </a:r>
            <a:r>
              <a:rPr lang="en-GB" sz="1600" b="1" dirty="0">
                <a:solidFill>
                  <a:schemeClr val="tx1"/>
                </a:solidFill>
              </a:rPr>
              <a:t>urbanizing</a:t>
            </a:r>
            <a:r>
              <a:rPr lang="en-GB" sz="1600" dirty="0">
                <a:solidFill>
                  <a:schemeClr val="tx1"/>
                </a:solidFill>
              </a:rPr>
              <a:t> </a:t>
            </a:r>
            <a:r>
              <a:rPr lang="en-GB" sz="1600" b="1" dirty="0">
                <a:solidFill>
                  <a:schemeClr val="tx1"/>
                </a:solidFill>
              </a:rPr>
              <a:t>host households</a:t>
            </a:r>
          </a:p>
          <a:p>
            <a:pPr marL="800100" lvl="1" indent="-342900" algn="l">
              <a:buFontTx/>
              <a:buChar char="-"/>
            </a:pPr>
            <a:r>
              <a:rPr lang="en-GB" sz="1600" dirty="0">
                <a:solidFill>
                  <a:schemeClr val="tx1"/>
                </a:solidFill>
              </a:rPr>
              <a:t>In Chamtala and Harchar IDPs dominate the rental housing, - IDP settlements</a:t>
            </a:r>
          </a:p>
          <a:p>
            <a:pPr marL="800100" lvl="1" indent="-342900" algn="l">
              <a:buFontTx/>
              <a:buChar char="-"/>
            </a:pPr>
            <a:r>
              <a:rPr lang="en-GB" sz="1600" dirty="0">
                <a:solidFill>
                  <a:schemeClr val="tx1"/>
                </a:solidFill>
              </a:rPr>
              <a:t>In Bar Shegi and Kabul camp IDPs, returnees and host HH are equally represented - host settlements that accommodate displaced people</a:t>
            </a:r>
          </a:p>
        </p:txBody>
      </p:sp>
    </p:spTree>
    <p:extLst>
      <p:ext uri="{BB962C8B-B14F-4D97-AF65-F5344CB8AC3E}">
        <p14:creationId xmlns:p14="http://schemas.microsoft.com/office/powerpoint/2010/main" val="3614342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D52C5-6049-4A95-845B-C2C10149F8AE}"/>
              </a:ext>
            </a:extLst>
          </p:cNvPr>
          <p:cNvSpPr>
            <a:spLocks noGrp="1"/>
          </p:cNvSpPr>
          <p:nvPr>
            <p:ph type="title"/>
          </p:nvPr>
        </p:nvSpPr>
        <p:spPr/>
        <p:txBody>
          <a:bodyPr/>
          <a:lstStyle/>
          <a:p>
            <a:r>
              <a:rPr lang="en-GB" dirty="0"/>
              <a:t>Findings: rental prices</a:t>
            </a:r>
          </a:p>
        </p:txBody>
      </p:sp>
      <p:sp>
        <p:nvSpPr>
          <p:cNvPr id="3" name="Subtitle 2">
            <a:extLst>
              <a:ext uri="{FF2B5EF4-FFF2-40B4-BE49-F238E27FC236}">
                <a16:creationId xmlns:a16="http://schemas.microsoft.com/office/drawing/2014/main" id="{5A3D41C7-7CB9-48FD-9AFA-EDD0FAE4C67D}"/>
              </a:ext>
            </a:extLst>
          </p:cNvPr>
          <p:cNvSpPr>
            <a:spLocks noGrp="1"/>
          </p:cNvSpPr>
          <p:nvPr>
            <p:ph type="subTitle" idx="1"/>
          </p:nvPr>
        </p:nvSpPr>
        <p:spPr/>
        <p:txBody>
          <a:bodyPr/>
          <a:lstStyle/>
          <a:p>
            <a:pPr marL="342900" indent="-342900">
              <a:buFont typeface="Arial" panose="020B0604020202020204" pitchFamily="34" charset="0"/>
              <a:buChar char="•"/>
            </a:pPr>
            <a:r>
              <a:rPr lang="en-GB" dirty="0"/>
              <a:t>Significant variation of rental prices by location (over 3 times difference for same size/quality of housing)</a:t>
            </a:r>
          </a:p>
          <a:p>
            <a:pPr marL="342900" indent="-342900">
              <a:buFont typeface="Arial" panose="020B0604020202020204" pitchFamily="34" charset="0"/>
              <a:buChar char="•"/>
            </a:pPr>
            <a:r>
              <a:rPr lang="en-GB" dirty="0"/>
              <a:t>Significant variation of availability and prices for housing of different quality. </a:t>
            </a:r>
          </a:p>
          <a:p>
            <a:pPr marL="342900" indent="-342900">
              <a:buFont typeface="Arial" panose="020B0604020202020204" pitchFamily="34" charset="0"/>
              <a:buChar char="•"/>
            </a:pPr>
            <a:r>
              <a:rPr lang="en-GB" dirty="0"/>
              <a:t>Compared to data on average income, rent payment constitute around 40% of income</a:t>
            </a:r>
          </a:p>
        </p:txBody>
      </p:sp>
    </p:spTree>
    <p:extLst>
      <p:ext uri="{BB962C8B-B14F-4D97-AF65-F5344CB8AC3E}">
        <p14:creationId xmlns:p14="http://schemas.microsoft.com/office/powerpoint/2010/main" val="1369582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DA68B-5075-498C-B787-802FE640DAB3}"/>
              </a:ext>
            </a:extLst>
          </p:cNvPr>
          <p:cNvSpPr>
            <a:spLocks noGrp="1"/>
          </p:cNvSpPr>
          <p:nvPr>
            <p:ph type="title"/>
          </p:nvPr>
        </p:nvSpPr>
        <p:spPr/>
        <p:txBody>
          <a:bodyPr/>
          <a:lstStyle/>
          <a:p>
            <a:r>
              <a:rPr lang="en-GB" dirty="0"/>
              <a:t>Findings: rental prices</a:t>
            </a:r>
          </a:p>
        </p:txBody>
      </p:sp>
      <p:sp>
        <p:nvSpPr>
          <p:cNvPr id="3" name="Subtitle 2">
            <a:extLst>
              <a:ext uri="{FF2B5EF4-FFF2-40B4-BE49-F238E27FC236}">
                <a16:creationId xmlns:a16="http://schemas.microsoft.com/office/drawing/2014/main" id="{C670B669-F053-4F52-AD0F-01635C4930EF}"/>
              </a:ext>
            </a:extLst>
          </p:cNvPr>
          <p:cNvSpPr>
            <a:spLocks noGrp="1"/>
          </p:cNvSpPr>
          <p:nvPr>
            <p:ph type="subTitle" idx="1"/>
          </p:nvPr>
        </p:nvSpPr>
        <p:spPr/>
        <p:txBody>
          <a:bodyPr/>
          <a:lstStyle/>
          <a:p>
            <a:endParaRPr lang="en-GB" dirty="0"/>
          </a:p>
        </p:txBody>
      </p:sp>
      <p:graphicFrame>
        <p:nvGraphicFramePr>
          <p:cNvPr id="5" name="Table 4">
            <a:extLst>
              <a:ext uri="{FF2B5EF4-FFF2-40B4-BE49-F238E27FC236}">
                <a16:creationId xmlns:a16="http://schemas.microsoft.com/office/drawing/2014/main" id="{FA0035CF-BB85-4DD8-967E-603353B0D649}"/>
              </a:ext>
            </a:extLst>
          </p:cNvPr>
          <p:cNvGraphicFramePr>
            <a:graphicFrameLocks noGrp="1"/>
          </p:cNvGraphicFramePr>
          <p:nvPr>
            <p:extLst>
              <p:ext uri="{D42A27DB-BD31-4B8C-83A1-F6EECF244321}">
                <p14:modId xmlns:p14="http://schemas.microsoft.com/office/powerpoint/2010/main" val="969941871"/>
              </p:ext>
            </p:extLst>
          </p:nvPr>
        </p:nvGraphicFramePr>
        <p:xfrm>
          <a:off x="467694" y="1011030"/>
          <a:ext cx="8229597" cy="3396643"/>
        </p:xfrm>
        <a:graphic>
          <a:graphicData uri="http://schemas.openxmlformats.org/drawingml/2006/table">
            <a:tbl>
              <a:tblPr firstRow="1" firstCol="1" bandRow="1">
                <a:tableStyleId>{5C22544A-7EE6-4342-B048-85BDC9FD1C3A}</a:tableStyleId>
              </a:tblPr>
              <a:tblGrid>
                <a:gridCol w="1489557">
                  <a:extLst>
                    <a:ext uri="{9D8B030D-6E8A-4147-A177-3AD203B41FA5}">
                      <a16:colId xmlns:a16="http://schemas.microsoft.com/office/drawing/2014/main" val="2044390104"/>
                    </a:ext>
                  </a:extLst>
                </a:gridCol>
                <a:gridCol w="841065">
                  <a:extLst>
                    <a:ext uri="{9D8B030D-6E8A-4147-A177-3AD203B41FA5}">
                      <a16:colId xmlns:a16="http://schemas.microsoft.com/office/drawing/2014/main" val="312993031"/>
                    </a:ext>
                  </a:extLst>
                </a:gridCol>
                <a:gridCol w="841065">
                  <a:extLst>
                    <a:ext uri="{9D8B030D-6E8A-4147-A177-3AD203B41FA5}">
                      <a16:colId xmlns:a16="http://schemas.microsoft.com/office/drawing/2014/main" val="302448431"/>
                    </a:ext>
                  </a:extLst>
                </a:gridCol>
                <a:gridCol w="841065">
                  <a:extLst>
                    <a:ext uri="{9D8B030D-6E8A-4147-A177-3AD203B41FA5}">
                      <a16:colId xmlns:a16="http://schemas.microsoft.com/office/drawing/2014/main" val="333019140"/>
                    </a:ext>
                  </a:extLst>
                </a:gridCol>
                <a:gridCol w="841065">
                  <a:extLst>
                    <a:ext uri="{9D8B030D-6E8A-4147-A177-3AD203B41FA5}">
                      <a16:colId xmlns:a16="http://schemas.microsoft.com/office/drawing/2014/main" val="4061989154"/>
                    </a:ext>
                  </a:extLst>
                </a:gridCol>
                <a:gridCol w="942422">
                  <a:extLst>
                    <a:ext uri="{9D8B030D-6E8A-4147-A177-3AD203B41FA5}">
                      <a16:colId xmlns:a16="http://schemas.microsoft.com/office/drawing/2014/main" val="919387928"/>
                    </a:ext>
                  </a:extLst>
                </a:gridCol>
                <a:gridCol w="844356">
                  <a:extLst>
                    <a:ext uri="{9D8B030D-6E8A-4147-A177-3AD203B41FA5}">
                      <a16:colId xmlns:a16="http://schemas.microsoft.com/office/drawing/2014/main" val="3226321408"/>
                    </a:ext>
                  </a:extLst>
                </a:gridCol>
                <a:gridCol w="846003">
                  <a:extLst>
                    <a:ext uri="{9D8B030D-6E8A-4147-A177-3AD203B41FA5}">
                      <a16:colId xmlns:a16="http://schemas.microsoft.com/office/drawing/2014/main" val="2637119234"/>
                    </a:ext>
                  </a:extLst>
                </a:gridCol>
                <a:gridCol w="742999">
                  <a:extLst>
                    <a:ext uri="{9D8B030D-6E8A-4147-A177-3AD203B41FA5}">
                      <a16:colId xmlns:a16="http://schemas.microsoft.com/office/drawing/2014/main" val="1082615875"/>
                    </a:ext>
                  </a:extLst>
                </a:gridCol>
              </a:tblGrid>
              <a:tr h="338952">
                <a:tc rowSpan="2">
                  <a:txBody>
                    <a:bodyPr/>
                    <a:lstStyle/>
                    <a:p>
                      <a:pPr algn="l">
                        <a:lnSpc>
                          <a:spcPct val="107000"/>
                        </a:lnSpc>
                        <a:spcAft>
                          <a:spcPts val="0"/>
                        </a:spcAft>
                      </a:pPr>
                      <a:r>
                        <a:rPr lang="en-US" sz="1100">
                          <a:effectLst/>
                        </a:rPr>
                        <a:t>Market</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algn="ctr">
                        <a:lnSpc>
                          <a:spcPct val="107000"/>
                        </a:lnSpc>
                        <a:spcAft>
                          <a:spcPts val="0"/>
                        </a:spcAft>
                      </a:pPr>
                      <a:r>
                        <a:rPr lang="en-US" sz="1100">
                          <a:effectLst/>
                        </a:rPr>
                        <a:t>Poor quality housing (score 1 and 2)</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r>
                        <a:rPr lang="en-US" sz="1100" dirty="0">
                          <a:effectLst/>
                        </a:rPr>
                        <a:t>Acceptable quality housing (score 3,4 and 5)</a:t>
                      </a:r>
                      <a:endParaRPr lang="en-GB" dirty="0"/>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47219942"/>
                  </a:ext>
                </a:extLst>
              </a:tr>
              <a:tr h="338952">
                <a:tc vMerge="1">
                  <a:txBody>
                    <a:bodyPr/>
                    <a:lstStyle/>
                    <a:p>
                      <a:endParaRPr lang="en-GB"/>
                    </a:p>
                  </a:txBody>
                  <a:tcPr/>
                </a:tc>
                <a:tc>
                  <a:txBody>
                    <a:bodyPr/>
                    <a:lstStyle/>
                    <a:p>
                      <a:pPr algn="ctr">
                        <a:lnSpc>
                          <a:spcPct val="107000"/>
                        </a:lnSpc>
                        <a:spcAft>
                          <a:spcPts val="0"/>
                        </a:spcAft>
                      </a:pPr>
                      <a:r>
                        <a:rPr lang="en-US" sz="1100">
                          <a:effectLst/>
                        </a:rPr>
                        <a:t>1 room</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2 rooms</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3 rooms</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4-5 rooms</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1 room</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2 rooms</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3 rooms</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4-5 rooms</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17612742"/>
                  </a:ext>
                </a:extLst>
              </a:tr>
              <a:tr h="338952">
                <a:tc>
                  <a:txBody>
                    <a:bodyPr/>
                    <a:lstStyle/>
                    <a:p>
                      <a:pPr algn="l">
                        <a:lnSpc>
                          <a:spcPct val="107000"/>
                        </a:lnSpc>
                        <a:spcAft>
                          <a:spcPts val="0"/>
                        </a:spcAft>
                      </a:pPr>
                      <a:r>
                        <a:rPr lang="en-US" sz="1100" dirty="0">
                          <a:effectLst/>
                        </a:rPr>
                        <a:t>Jalalabad urban area</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2646</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4589</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5985</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7809</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2765</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5321</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7474</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8889</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4051332"/>
                  </a:ext>
                </a:extLst>
              </a:tr>
              <a:tr h="338952">
                <a:tc>
                  <a:txBody>
                    <a:bodyPr/>
                    <a:lstStyle/>
                    <a:p>
                      <a:pPr lvl="1" algn="l">
                        <a:lnSpc>
                          <a:spcPct val="107000"/>
                        </a:lnSpc>
                        <a:spcAft>
                          <a:spcPts val="0"/>
                        </a:spcAft>
                      </a:pPr>
                      <a:r>
                        <a:rPr lang="en-US" sz="1100" dirty="0">
                          <a:effectLst/>
                        </a:rPr>
                        <a:t>Jalalabad</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2626</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5308</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6722</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9513</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 </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5967</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8144</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10008</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51757550"/>
                  </a:ext>
                </a:extLst>
              </a:tr>
              <a:tr h="338952">
                <a:tc>
                  <a:txBody>
                    <a:bodyPr/>
                    <a:lstStyle/>
                    <a:p>
                      <a:pPr lvl="1" algn="l">
                        <a:lnSpc>
                          <a:spcPct val="107000"/>
                        </a:lnSpc>
                        <a:spcAft>
                          <a:spcPts val="0"/>
                        </a:spcAft>
                      </a:pPr>
                      <a:r>
                        <a:rPr lang="en-US" sz="1100" dirty="0">
                          <a:effectLst/>
                        </a:rPr>
                        <a:t>Behsud</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dirty="0">
                          <a:effectLst/>
                        </a:rPr>
                        <a:t>2153</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dirty="0">
                          <a:effectLst/>
                        </a:rPr>
                        <a:t>3023</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dirty="0">
                          <a:effectLst/>
                        </a:rPr>
                        <a:t>4163</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dirty="0">
                          <a:effectLst/>
                        </a:rPr>
                        <a:t>4636</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pPr>
                      <a:endParaRPr lang="en-GB" sz="160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n-US" sz="1100">
                          <a:effectLst/>
                        </a:rPr>
                        <a:t>4750</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4250</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5125</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03594207"/>
                  </a:ext>
                </a:extLst>
              </a:tr>
              <a:tr h="338952">
                <a:tc>
                  <a:txBody>
                    <a:bodyPr/>
                    <a:lstStyle/>
                    <a:p>
                      <a:pPr lvl="1" algn="l">
                        <a:lnSpc>
                          <a:spcPct val="107000"/>
                        </a:lnSpc>
                        <a:spcAft>
                          <a:spcPts val="0"/>
                        </a:spcAft>
                      </a:pPr>
                      <a:r>
                        <a:rPr lang="en-US" sz="1100" dirty="0">
                          <a:effectLst/>
                        </a:rPr>
                        <a:t>Surkhrod</a:t>
                      </a:r>
                      <a:endParaRPr lang="en-GB" sz="1200"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2952</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4765</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6282</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8033</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2930</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4644</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6378</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a:effectLst/>
                        </a:rPr>
                        <a:t>8714</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8915067"/>
                  </a:ext>
                </a:extLst>
              </a:tr>
              <a:tr h="338952">
                <a:tc>
                  <a:txBody>
                    <a:bodyPr/>
                    <a:lstStyle/>
                    <a:p>
                      <a:pPr algn="l">
                        <a:lnSpc>
                          <a:spcPct val="107000"/>
                        </a:lnSpc>
                        <a:spcAft>
                          <a:spcPts val="0"/>
                        </a:spcAft>
                      </a:pPr>
                      <a:r>
                        <a:rPr lang="en-US" sz="1100">
                          <a:effectLst/>
                        </a:rPr>
                        <a:t>Chamtala</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946</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2367</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2555</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 </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2000</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2333</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7500</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pPr>
                      <a:endParaRPr lang="en-GB" sz="1600" b="1">
                        <a:effectLst/>
                        <a:latin typeface="Calibri" panose="020F0502020204030204" pitchFamily="34" charset="0"/>
                      </a:endParaRPr>
                    </a:p>
                  </a:txBody>
                  <a:tcPr marL="68580" marR="68580" marT="0" marB="0" anchor="ctr"/>
                </a:tc>
                <a:extLst>
                  <a:ext uri="{0D108BD9-81ED-4DB2-BD59-A6C34878D82A}">
                    <a16:rowId xmlns:a16="http://schemas.microsoft.com/office/drawing/2014/main" val="3254945076"/>
                  </a:ext>
                </a:extLst>
              </a:tr>
              <a:tr h="338952">
                <a:tc>
                  <a:txBody>
                    <a:bodyPr/>
                    <a:lstStyle/>
                    <a:p>
                      <a:pPr algn="l">
                        <a:lnSpc>
                          <a:spcPct val="107000"/>
                        </a:lnSpc>
                        <a:spcAft>
                          <a:spcPts val="0"/>
                        </a:spcAft>
                      </a:pPr>
                      <a:r>
                        <a:rPr lang="en-US" sz="1100">
                          <a:effectLst/>
                        </a:rPr>
                        <a:t>Kabul camp</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1926</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2243</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3922</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4416</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2833</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3300</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4400</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 </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13553857"/>
                  </a:ext>
                </a:extLst>
              </a:tr>
              <a:tr h="338952">
                <a:tc>
                  <a:txBody>
                    <a:bodyPr/>
                    <a:lstStyle/>
                    <a:p>
                      <a:pPr algn="l">
                        <a:lnSpc>
                          <a:spcPct val="107000"/>
                        </a:lnSpc>
                        <a:spcAft>
                          <a:spcPts val="0"/>
                        </a:spcAft>
                      </a:pPr>
                      <a:r>
                        <a:rPr lang="en-US" sz="1100">
                          <a:effectLst/>
                        </a:rPr>
                        <a:t>Bar Shegi </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US" sz="1100" b="1">
                          <a:effectLst/>
                        </a:rPr>
                        <a:t> </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1975</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 </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 </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pPr>
                      <a:endParaRPr lang="en-GB" sz="1600" b="1"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n-US" sz="1100" b="1" dirty="0">
                          <a:effectLst/>
                        </a:rPr>
                        <a:t>1837</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 </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 </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0421169"/>
                  </a:ext>
                </a:extLst>
              </a:tr>
              <a:tr h="338952">
                <a:tc>
                  <a:txBody>
                    <a:bodyPr/>
                    <a:lstStyle/>
                    <a:p>
                      <a:pPr algn="l">
                        <a:lnSpc>
                          <a:spcPct val="107000"/>
                        </a:lnSpc>
                        <a:spcAft>
                          <a:spcPts val="0"/>
                        </a:spcAft>
                      </a:pPr>
                      <a:r>
                        <a:rPr lang="en-US" sz="1100">
                          <a:effectLst/>
                        </a:rPr>
                        <a:t>Harchar</a:t>
                      </a:r>
                      <a:endParaRPr lang="en-GB" sz="120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en-US" sz="1100" b="1">
                          <a:effectLst/>
                        </a:rPr>
                        <a:t> </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3450</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 </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a:effectLst/>
                        </a:rPr>
                        <a:t>9375</a:t>
                      </a:r>
                      <a:endParaRPr lang="en-GB" sz="1200" b="1">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pPr>
                      <a:endParaRPr lang="en-GB" sz="1600" b="1">
                        <a:effectLst/>
                        <a:latin typeface="Calibri" panose="020F0502020204030204" pitchFamily="34" charset="0"/>
                      </a:endParaRPr>
                    </a:p>
                  </a:txBody>
                  <a:tcPr marL="68580" marR="68580" marT="0" marB="0" anchor="ctr"/>
                </a:tc>
                <a:tc>
                  <a:txBody>
                    <a:bodyPr/>
                    <a:lstStyle/>
                    <a:p>
                      <a:pPr algn="ctr">
                        <a:lnSpc>
                          <a:spcPct val="107000"/>
                        </a:lnSpc>
                      </a:pPr>
                      <a:endParaRPr lang="en-GB" sz="1600" b="1">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n-US" sz="1100" b="1" dirty="0">
                          <a:effectLst/>
                        </a:rPr>
                        <a:t>3190</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US" sz="1100" b="1" dirty="0">
                          <a:effectLst/>
                        </a:rPr>
                        <a:t>7667</a:t>
                      </a:r>
                      <a:endParaRPr lang="en-GB" sz="1200" b="1" dirty="0">
                        <a:effectLst/>
                        <a:latin typeface="Franklin Gothic Book" panose="020B05030201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0917387"/>
                  </a:ext>
                </a:extLst>
              </a:tr>
            </a:tbl>
          </a:graphicData>
        </a:graphic>
      </p:graphicFrame>
    </p:spTree>
    <p:extLst>
      <p:ext uri="{BB962C8B-B14F-4D97-AF65-F5344CB8AC3E}">
        <p14:creationId xmlns:p14="http://schemas.microsoft.com/office/powerpoint/2010/main" val="623915684"/>
      </p:ext>
    </p:extLst>
  </p:cSld>
  <p:clrMapOvr>
    <a:masterClrMapping/>
  </p:clrMapOvr>
</p:sld>
</file>

<file path=ppt/theme/theme1.xml><?xml version="1.0" encoding="utf-8"?>
<a:theme xmlns:a="http://schemas.openxmlformats.org/drawingml/2006/main" name="NRC_main">
  <a:themeElements>
    <a:clrScheme name="NRC colors">
      <a:dk1>
        <a:sysClr val="windowText" lastClr="000000"/>
      </a:dk1>
      <a:lt1>
        <a:sysClr val="window" lastClr="FFFFFF"/>
      </a:lt1>
      <a:dk2>
        <a:srgbClr val="808080"/>
      </a:dk2>
      <a:lt2>
        <a:srgbClr val="EEECE1"/>
      </a:lt2>
      <a:accent1>
        <a:srgbClr val="FF7600"/>
      </a:accent1>
      <a:accent2>
        <a:srgbClr val="72C7E7"/>
      </a:accent2>
      <a:accent3>
        <a:srgbClr val="0094B3"/>
      </a:accent3>
      <a:accent4>
        <a:srgbClr val="CE5C43"/>
      </a:accent4>
      <a:accent5>
        <a:srgbClr val="FDC82F"/>
      </a:accent5>
      <a:accent6>
        <a:srgbClr val="F79646"/>
      </a:accent6>
      <a:hlink>
        <a:srgbClr val="0000FF"/>
      </a:hlink>
      <a:folHlink>
        <a:srgbClr val="FF7600"/>
      </a:folHlink>
    </a:clrScheme>
    <a:fontScheme name="Vinkler">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nchor="ctr" anchorCtr="0"/>
      <a:lstStyle>
        <a:defPPr>
          <a:defRPr dirty="0" smtClean="0"/>
        </a:defPPr>
      </a:lstStyle>
    </a:txDef>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1393</TotalTime>
  <Words>4410</Words>
  <Application>Microsoft Office PowerPoint</Application>
  <PresentationFormat>On-screen Show (16:9)</PresentationFormat>
  <Paragraphs>535</Paragraphs>
  <Slides>35</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Franklin Gothic Book</vt:lpstr>
      <vt:lpstr>Franklin Gothic Medium</vt:lpstr>
      <vt:lpstr>Times New Roman</vt:lpstr>
      <vt:lpstr>NRC_main</vt:lpstr>
      <vt:lpstr>PowerPoint Presentation</vt:lpstr>
      <vt:lpstr>Shelter Market Assessment</vt:lpstr>
      <vt:lpstr>Objectives: support Cash-for-Rent interventions</vt:lpstr>
      <vt:lpstr>Methodology</vt:lpstr>
      <vt:lpstr>PowerPoint Presentation</vt:lpstr>
      <vt:lpstr>Housing technical score: technical and living conditions</vt:lpstr>
      <vt:lpstr>Findings: demographics</vt:lpstr>
      <vt:lpstr>Findings: rental prices</vt:lpstr>
      <vt:lpstr>Findings: rental prices</vt:lpstr>
      <vt:lpstr>Findings: utilities</vt:lpstr>
      <vt:lpstr>Findings: rental housing demand</vt:lpstr>
      <vt:lpstr>Findings: rental housing supply</vt:lpstr>
      <vt:lpstr>Findings: rental housing supply</vt:lpstr>
      <vt:lpstr>Findings: quality of rental housing</vt:lpstr>
      <vt:lpstr>Findings: overcrowding</vt:lpstr>
      <vt:lpstr>Findings: security of tenure</vt:lpstr>
      <vt:lpstr>Findings: security of tenure</vt:lpstr>
      <vt:lpstr>Finding: satisfaction with current contract</vt:lpstr>
      <vt:lpstr>Findings: payment arrangements</vt:lpstr>
      <vt:lpstr>Findings: Role of social networks</vt:lpstr>
      <vt:lpstr>Findings: proximity to landlords</vt:lpstr>
      <vt:lpstr>Findings: role of property brokers</vt:lpstr>
      <vt:lpstr>Findings: regularity of payments and livelihoods</vt:lpstr>
      <vt:lpstr>Findings: livelihood opportunities</vt:lpstr>
      <vt:lpstr>Findings: retention of housing</vt:lpstr>
      <vt:lpstr>Findings: community capacity</vt:lpstr>
      <vt:lpstr>Findings: pull factors </vt:lpstr>
      <vt:lpstr>Findings: pull factors </vt:lpstr>
      <vt:lpstr>Conclusions</vt:lpstr>
      <vt:lpstr>Conclusions</vt:lpstr>
      <vt:lpstr>Recommendations for CfR interventions </vt:lpstr>
      <vt:lpstr>Discussion: recommendations for CfR intervention</vt:lpstr>
      <vt:lpstr>Discussion: recommendations for CfR intervention</vt:lpstr>
      <vt:lpstr>Discussion: taking the market assessment further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Anastasiya Karpilyanskaya</dc:creator>
  <cp:lastModifiedBy>Miriam Lopez</cp:lastModifiedBy>
  <cp:revision>87</cp:revision>
  <dcterms:created xsi:type="dcterms:W3CDTF">2017-07-04T11:20:20Z</dcterms:created>
  <dcterms:modified xsi:type="dcterms:W3CDTF">2018-09-08T12:18:45Z</dcterms:modified>
</cp:coreProperties>
</file>